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
  </p:notesMasterIdLst>
  <p:sldIdLst>
    <p:sldId id="256" r:id="rId2"/>
  </p:sldIdLst>
  <p:sldSz cx="43891200" cy="38404800"/>
  <p:notesSz cx="6858000" cy="9144000"/>
  <p:embeddedFontLst>
    <p:embeddedFont>
      <p:font typeface="Calibri" panose="020F0502020204030204" pitchFamily="34" charset="0"/>
      <p:regular r:id="rId4"/>
      <p:bold r:id="rId5"/>
      <p:italic r:id="rId6"/>
      <p:boldItalic r:id="rId7"/>
    </p:embeddedFont>
    <p:embeddedFont>
      <p:font typeface="Helvetica Neue" panose="02000503000000020004" pitchFamily="2" charset="0"/>
      <p:regular r:id="rId8"/>
      <p:bold r:id="rId9"/>
      <p:italic r:id="rId10"/>
      <p:boldItalic r:id="rId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2" roundtripDataSignature="AMtx7mgUZ/EanI988gELEzf8evnhnh3MyA=="/>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443ED59-20C7-4FDF-8DCA-8A14D1AA1C8C}" name="Microsoft Office User" initials="MOU" userId="Microsoft Office User" providerId="None"/>
  <p188:author id="{69476EAC-FB54-8C2F-AB79-40A1C2D50B41}" name="Nicholas Kathios" initials="NK" userId="S::kathios.n@northeastern.edu::77c2cf40-b9b3-4832-a38c-f57aba02b30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6161E8"/>
    <a:srgbClr val="F500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854"/>
    <p:restoredTop sz="65987"/>
  </p:normalViewPr>
  <p:slideViewPr>
    <p:cSldViewPr snapToGrid="0" snapToObjects="1">
      <p:cViewPr>
        <p:scale>
          <a:sx n="50" d="100"/>
          <a:sy n="50" d="100"/>
        </p:scale>
        <p:origin x="-1648" y="-55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presProps" Target="presProps.xml"/><Relationship Id="rId3" Type="http://schemas.openxmlformats.org/officeDocument/2006/relationships/notesMaster" Target="notesMasters/notesMaster1.xml"/><Relationship Id="rId7" Type="http://schemas.openxmlformats.org/officeDocument/2006/relationships/font" Target="fonts/font4.fntdata"/><Relationship Id="rId12" Type="http://customschemas.google.com/relationships/presentationmetadata" Target="metadata"/><Relationship Id="rId17" Type="http://schemas.microsoft.com/office/2018/10/relationships/authors" Targe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theme" Target="theme/theme1.xml"/><Relationship Id="rId10" Type="http://schemas.openxmlformats.org/officeDocument/2006/relationships/font" Target="fonts/font7.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sz="1100" b="0" i="0" u="none" strike="noStrike" cap="none" dirty="0">
                <a:solidFill>
                  <a:srgbClr val="000000"/>
                </a:solidFill>
                <a:effectLst/>
                <a:latin typeface="Arial"/>
                <a:ea typeface="Arial"/>
                <a:cs typeface="Arial"/>
                <a:sym typeface="Arial"/>
              </a:rPr>
              <a:t>This poster was inspired by the “reminiscence bump” effect, or the tendency of older adults to be able to recall a disproportionately high amount of autobiographical memories from their adolescence &amp; young adulthood compared to any other time across the lifespan. </a:t>
            </a:r>
          </a:p>
          <a:p>
            <a:pPr marL="171450" lvl="0" indent="-171450" algn="l" rtl="0">
              <a:spcBef>
                <a:spcPts val="0"/>
              </a:spcBef>
              <a:spcAft>
                <a:spcPts val="0"/>
              </a:spcAft>
            </a:pPr>
            <a:r>
              <a:rPr lang="en-US" sz="1100" b="0" i="0" u="none" strike="noStrike" cap="none" dirty="0">
                <a:solidFill>
                  <a:srgbClr val="000000"/>
                </a:solidFill>
                <a:effectLst/>
                <a:latin typeface="Arial"/>
                <a:ea typeface="Arial"/>
                <a:cs typeface="Arial"/>
                <a:sym typeface="Arial"/>
              </a:rPr>
              <a:t>In fact, neurodevelopment in adolescence seems to support this suggestion, as adolescence is a time in which individuals are highly sensitive to rewards. This sensitivity has been attributed to the rapid maturation of subcortical reward regions during this time, and circuit-based models suggest that regulatory mPFC connections to the reward system develop throughout adolescence.</a:t>
            </a:r>
          </a:p>
          <a:p>
            <a:pPr marL="171450" lvl="0" indent="-171450" algn="l" rtl="0">
              <a:spcBef>
                <a:spcPts val="0"/>
              </a:spcBef>
              <a:spcAft>
                <a:spcPts val="0"/>
              </a:spcAft>
            </a:pPr>
            <a:r>
              <a:rPr lang="en-US" sz="1100" b="0" i="0" u="none" strike="noStrike" cap="none">
                <a:solidFill>
                  <a:srgbClr val="000000"/>
                </a:solidFill>
                <a:effectLst/>
                <a:latin typeface="Arial"/>
                <a:ea typeface="Arial"/>
                <a:cs typeface="Arial"/>
                <a:sym typeface="Arial"/>
              </a:rPr>
              <a:t>Importantly, these regions &amp; connections are quite important in pleasurable music experiences, which involve interactions between the auditory system + reward regions, facilitated by the anterior insula</a:t>
            </a:r>
            <a:endParaRPr dirty="0"/>
          </a:p>
        </p:txBody>
      </p:sp>
      <p:sp>
        <p:nvSpPr>
          <p:cNvPr id="82" name="Google Shape;82;p1:notes"/>
          <p:cNvSpPr>
            <a:spLocks noGrp="1" noRot="1" noChangeAspect="1"/>
          </p:cNvSpPr>
          <p:nvPr>
            <p:ph type="sldImg" idx="2"/>
          </p:nvPr>
        </p:nvSpPr>
        <p:spPr>
          <a:xfrm>
            <a:off x="1470025" y="685800"/>
            <a:ext cx="39179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291840" y="6285233"/>
            <a:ext cx="37307520" cy="1337056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28800"/>
              <a:buFont typeface="Calibri"/>
              <a:buNone/>
              <a:defRPr sz="28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
          <p:cNvSpPr txBox="1">
            <a:spLocks noGrp="1"/>
          </p:cNvSpPr>
          <p:nvPr>
            <p:ph type="subTitle" idx="1"/>
          </p:nvPr>
        </p:nvSpPr>
        <p:spPr>
          <a:xfrm>
            <a:off x="5486400" y="20171413"/>
            <a:ext cx="32918400" cy="9272267"/>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4800"/>
              </a:spcBef>
              <a:spcAft>
                <a:spcPts val="0"/>
              </a:spcAft>
              <a:buClr>
                <a:schemeClr val="dk1"/>
              </a:buClr>
              <a:buSzPts val="11520"/>
              <a:buNone/>
              <a:defRPr sz="11520"/>
            </a:lvl1pPr>
            <a:lvl2pPr lvl="1" algn="ctr">
              <a:lnSpc>
                <a:spcPct val="90000"/>
              </a:lnSpc>
              <a:spcBef>
                <a:spcPts val="2400"/>
              </a:spcBef>
              <a:spcAft>
                <a:spcPts val="0"/>
              </a:spcAft>
              <a:buClr>
                <a:schemeClr val="dk1"/>
              </a:buClr>
              <a:buSzPts val="9600"/>
              <a:buNone/>
              <a:defRPr sz="9600"/>
            </a:lvl2pPr>
            <a:lvl3pPr lvl="2" algn="ctr">
              <a:lnSpc>
                <a:spcPct val="90000"/>
              </a:lnSpc>
              <a:spcBef>
                <a:spcPts val="2400"/>
              </a:spcBef>
              <a:spcAft>
                <a:spcPts val="0"/>
              </a:spcAft>
              <a:buClr>
                <a:schemeClr val="dk1"/>
              </a:buClr>
              <a:buSzPts val="8640"/>
              <a:buNone/>
              <a:defRPr sz="8640"/>
            </a:lvl3pPr>
            <a:lvl4pPr lvl="3" algn="ctr">
              <a:lnSpc>
                <a:spcPct val="90000"/>
              </a:lnSpc>
              <a:spcBef>
                <a:spcPts val="2400"/>
              </a:spcBef>
              <a:spcAft>
                <a:spcPts val="0"/>
              </a:spcAft>
              <a:buClr>
                <a:schemeClr val="dk1"/>
              </a:buClr>
              <a:buSzPts val="7680"/>
              <a:buNone/>
              <a:defRPr sz="7680"/>
            </a:lvl4pPr>
            <a:lvl5pPr lvl="4" algn="ctr">
              <a:lnSpc>
                <a:spcPct val="90000"/>
              </a:lnSpc>
              <a:spcBef>
                <a:spcPts val="2400"/>
              </a:spcBef>
              <a:spcAft>
                <a:spcPts val="0"/>
              </a:spcAft>
              <a:buClr>
                <a:schemeClr val="dk1"/>
              </a:buClr>
              <a:buSzPts val="7680"/>
              <a:buNone/>
              <a:defRPr sz="7680"/>
            </a:lvl5pPr>
            <a:lvl6pPr lvl="5" algn="ctr">
              <a:lnSpc>
                <a:spcPct val="90000"/>
              </a:lnSpc>
              <a:spcBef>
                <a:spcPts val="2400"/>
              </a:spcBef>
              <a:spcAft>
                <a:spcPts val="0"/>
              </a:spcAft>
              <a:buClr>
                <a:schemeClr val="dk1"/>
              </a:buClr>
              <a:buSzPts val="7680"/>
              <a:buNone/>
              <a:defRPr sz="7680"/>
            </a:lvl6pPr>
            <a:lvl7pPr lvl="6" algn="ctr">
              <a:lnSpc>
                <a:spcPct val="90000"/>
              </a:lnSpc>
              <a:spcBef>
                <a:spcPts val="2400"/>
              </a:spcBef>
              <a:spcAft>
                <a:spcPts val="0"/>
              </a:spcAft>
              <a:buClr>
                <a:schemeClr val="dk1"/>
              </a:buClr>
              <a:buSzPts val="7680"/>
              <a:buNone/>
              <a:defRPr sz="7680"/>
            </a:lvl7pPr>
            <a:lvl8pPr lvl="7" algn="ctr">
              <a:lnSpc>
                <a:spcPct val="90000"/>
              </a:lnSpc>
              <a:spcBef>
                <a:spcPts val="2400"/>
              </a:spcBef>
              <a:spcAft>
                <a:spcPts val="0"/>
              </a:spcAft>
              <a:buClr>
                <a:schemeClr val="dk1"/>
              </a:buClr>
              <a:buSzPts val="7680"/>
              <a:buNone/>
              <a:defRPr sz="7680"/>
            </a:lvl8pPr>
            <a:lvl9pPr lvl="8" algn="ctr">
              <a:lnSpc>
                <a:spcPct val="90000"/>
              </a:lnSpc>
              <a:spcBef>
                <a:spcPts val="2400"/>
              </a:spcBef>
              <a:spcAft>
                <a:spcPts val="0"/>
              </a:spcAft>
              <a:buClr>
                <a:schemeClr val="dk1"/>
              </a:buClr>
              <a:buSzPts val="7680"/>
              <a:buNone/>
              <a:defRPr sz="7680"/>
            </a:lvl9pPr>
          </a:lstStyle>
          <a:p>
            <a:endParaRPr/>
          </a:p>
        </p:txBody>
      </p:sp>
      <p:sp>
        <p:nvSpPr>
          <p:cNvPr id="14" name="Google Shape;14;p3"/>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3"/>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3017520" y="2044708"/>
            <a:ext cx="37856160" cy="742315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2"/>
          <p:cNvSpPr txBox="1">
            <a:spLocks noGrp="1"/>
          </p:cNvSpPr>
          <p:nvPr>
            <p:ph type="body" idx="1"/>
          </p:nvPr>
        </p:nvSpPr>
        <p:spPr>
          <a:xfrm rot="5400000">
            <a:off x="9761854" y="3479167"/>
            <a:ext cx="24367493" cy="3785616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71" name="Google Shape;71;p12"/>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2"/>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2"/>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rot="5400000">
            <a:off x="19868515" y="13585826"/>
            <a:ext cx="32546293" cy="946404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3"/>
          <p:cNvSpPr txBox="1">
            <a:spLocks noGrp="1"/>
          </p:cNvSpPr>
          <p:nvPr>
            <p:ph type="body" idx="1"/>
          </p:nvPr>
        </p:nvSpPr>
        <p:spPr>
          <a:xfrm rot="5400000">
            <a:off x="666116" y="4396107"/>
            <a:ext cx="32546293" cy="2784348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77" name="Google Shape;77;p13"/>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3"/>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3"/>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017520" y="2044708"/>
            <a:ext cx="37856160" cy="742315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4"/>
          <p:cNvSpPr txBox="1">
            <a:spLocks noGrp="1"/>
          </p:cNvSpPr>
          <p:nvPr>
            <p:ph type="body" idx="1"/>
          </p:nvPr>
        </p:nvSpPr>
        <p:spPr>
          <a:xfrm>
            <a:off x="3017520" y="10223500"/>
            <a:ext cx="37856160" cy="2436749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20" name="Google Shape;20;p4"/>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4"/>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4"/>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2994662" y="9574541"/>
            <a:ext cx="37856160" cy="1597532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800"/>
              <a:buFont typeface="Calibri"/>
              <a:buNone/>
              <a:defRPr sz="28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5"/>
          <p:cNvSpPr txBox="1">
            <a:spLocks noGrp="1"/>
          </p:cNvSpPr>
          <p:nvPr>
            <p:ph type="body" idx="1"/>
          </p:nvPr>
        </p:nvSpPr>
        <p:spPr>
          <a:xfrm>
            <a:off x="2994662" y="25701001"/>
            <a:ext cx="37856160" cy="840104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800"/>
              </a:spcBef>
              <a:spcAft>
                <a:spcPts val="0"/>
              </a:spcAft>
              <a:buClr>
                <a:schemeClr val="dk1"/>
              </a:buClr>
              <a:buSzPts val="11520"/>
              <a:buNone/>
              <a:defRPr sz="11520">
                <a:solidFill>
                  <a:schemeClr val="dk1"/>
                </a:solidFill>
              </a:defRPr>
            </a:lvl1pPr>
            <a:lvl2pPr marL="914400" lvl="1" indent="-228600" algn="l">
              <a:lnSpc>
                <a:spcPct val="90000"/>
              </a:lnSpc>
              <a:spcBef>
                <a:spcPts val="2400"/>
              </a:spcBef>
              <a:spcAft>
                <a:spcPts val="0"/>
              </a:spcAft>
              <a:buClr>
                <a:srgbClr val="888888"/>
              </a:buClr>
              <a:buSzPts val="9600"/>
              <a:buNone/>
              <a:defRPr sz="9600">
                <a:solidFill>
                  <a:srgbClr val="888888"/>
                </a:solidFill>
              </a:defRPr>
            </a:lvl2pPr>
            <a:lvl3pPr marL="1371600" lvl="2" indent="-228600" algn="l">
              <a:lnSpc>
                <a:spcPct val="90000"/>
              </a:lnSpc>
              <a:spcBef>
                <a:spcPts val="2400"/>
              </a:spcBef>
              <a:spcAft>
                <a:spcPts val="0"/>
              </a:spcAft>
              <a:buClr>
                <a:srgbClr val="888888"/>
              </a:buClr>
              <a:buSzPts val="8640"/>
              <a:buNone/>
              <a:defRPr sz="8640">
                <a:solidFill>
                  <a:srgbClr val="888888"/>
                </a:solidFill>
              </a:defRPr>
            </a:lvl3pPr>
            <a:lvl4pPr marL="1828800" lvl="3" indent="-228600" algn="l">
              <a:lnSpc>
                <a:spcPct val="90000"/>
              </a:lnSpc>
              <a:spcBef>
                <a:spcPts val="2400"/>
              </a:spcBef>
              <a:spcAft>
                <a:spcPts val="0"/>
              </a:spcAft>
              <a:buClr>
                <a:srgbClr val="888888"/>
              </a:buClr>
              <a:buSzPts val="7680"/>
              <a:buNone/>
              <a:defRPr sz="7680">
                <a:solidFill>
                  <a:srgbClr val="888888"/>
                </a:solidFill>
              </a:defRPr>
            </a:lvl4pPr>
            <a:lvl5pPr marL="2286000" lvl="4" indent="-228600" algn="l">
              <a:lnSpc>
                <a:spcPct val="90000"/>
              </a:lnSpc>
              <a:spcBef>
                <a:spcPts val="2400"/>
              </a:spcBef>
              <a:spcAft>
                <a:spcPts val="0"/>
              </a:spcAft>
              <a:buClr>
                <a:srgbClr val="888888"/>
              </a:buClr>
              <a:buSzPts val="7680"/>
              <a:buNone/>
              <a:defRPr sz="7680">
                <a:solidFill>
                  <a:srgbClr val="888888"/>
                </a:solidFill>
              </a:defRPr>
            </a:lvl5pPr>
            <a:lvl6pPr marL="2743200" lvl="5" indent="-228600" algn="l">
              <a:lnSpc>
                <a:spcPct val="90000"/>
              </a:lnSpc>
              <a:spcBef>
                <a:spcPts val="2400"/>
              </a:spcBef>
              <a:spcAft>
                <a:spcPts val="0"/>
              </a:spcAft>
              <a:buClr>
                <a:srgbClr val="888888"/>
              </a:buClr>
              <a:buSzPts val="7680"/>
              <a:buNone/>
              <a:defRPr sz="7680">
                <a:solidFill>
                  <a:srgbClr val="888888"/>
                </a:solidFill>
              </a:defRPr>
            </a:lvl6pPr>
            <a:lvl7pPr marL="3200400" lvl="6" indent="-228600" algn="l">
              <a:lnSpc>
                <a:spcPct val="90000"/>
              </a:lnSpc>
              <a:spcBef>
                <a:spcPts val="2400"/>
              </a:spcBef>
              <a:spcAft>
                <a:spcPts val="0"/>
              </a:spcAft>
              <a:buClr>
                <a:srgbClr val="888888"/>
              </a:buClr>
              <a:buSzPts val="7680"/>
              <a:buNone/>
              <a:defRPr sz="7680">
                <a:solidFill>
                  <a:srgbClr val="888888"/>
                </a:solidFill>
              </a:defRPr>
            </a:lvl7pPr>
            <a:lvl8pPr marL="3657600" lvl="7" indent="-228600" algn="l">
              <a:lnSpc>
                <a:spcPct val="90000"/>
              </a:lnSpc>
              <a:spcBef>
                <a:spcPts val="2400"/>
              </a:spcBef>
              <a:spcAft>
                <a:spcPts val="0"/>
              </a:spcAft>
              <a:buClr>
                <a:srgbClr val="888888"/>
              </a:buClr>
              <a:buSzPts val="7680"/>
              <a:buNone/>
              <a:defRPr sz="7680">
                <a:solidFill>
                  <a:srgbClr val="888888"/>
                </a:solidFill>
              </a:defRPr>
            </a:lvl8pPr>
            <a:lvl9pPr marL="4114800" lvl="8" indent="-228600" algn="l">
              <a:lnSpc>
                <a:spcPct val="90000"/>
              </a:lnSpc>
              <a:spcBef>
                <a:spcPts val="2400"/>
              </a:spcBef>
              <a:spcAft>
                <a:spcPts val="0"/>
              </a:spcAft>
              <a:buClr>
                <a:srgbClr val="888888"/>
              </a:buClr>
              <a:buSzPts val="7680"/>
              <a:buNone/>
              <a:defRPr sz="7680">
                <a:solidFill>
                  <a:srgbClr val="888888"/>
                </a:solidFill>
              </a:defRPr>
            </a:lvl9pPr>
          </a:lstStyle>
          <a:p>
            <a:endParaRPr/>
          </a:p>
        </p:txBody>
      </p:sp>
      <p:sp>
        <p:nvSpPr>
          <p:cNvPr id="26" name="Google Shape;26;p5"/>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5"/>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5"/>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017520" y="2044708"/>
            <a:ext cx="37856160" cy="742315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6"/>
          <p:cNvSpPr txBox="1">
            <a:spLocks noGrp="1"/>
          </p:cNvSpPr>
          <p:nvPr>
            <p:ph type="body" idx="1"/>
          </p:nvPr>
        </p:nvSpPr>
        <p:spPr>
          <a:xfrm>
            <a:off x="3017520" y="10223500"/>
            <a:ext cx="18653760" cy="2436749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32" name="Google Shape;32;p6"/>
          <p:cNvSpPr txBox="1">
            <a:spLocks noGrp="1"/>
          </p:cNvSpPr>
          <p:nvPr>
            <p:ph type="body" idx="2"/>
          </p:nvPr>
        </p:nvSpPr>
        <p:spPr>
          <a:xfrm>
            <a:off x="22219920" y="10223500"/>
            <a:ext cx="18653760" cy="2436749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33" name="Google Shape;33;p6"/>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6"/>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6"/>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3023237" y="2044708"/>
            <a:ext cx="37856160" cy="742315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7"/>
          <p:cNvSpPr txBox="1">
            <a:spLocks noGrp="1"/>
          </p:cNvSpPr>
          <p:nvPr>
            <p:ph type="body" idx="1"/>
          </p:nvPr>
        </p:nvSpPr>
        <p:spPr>
          <a:xfrm>
            <a:off x="3023242" y="9414513"/>
            <a:ext cx="18568032" cy="4613907"/>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4800"/>
              </a:spcBef>
              <a:spcAft>
                <a:spcPts val="0"/>
              </a:spcAft>
              <a:buClr>
                <a:schemeClr val="dk1"/>
              </a:buClr>
              <a:buSzPts val="11520"/>
              <a:buNone/>
              <a:defRPr sz="11520" b="1"/>
            </a:lvl1pPr>
            <a:lvl2pPr marL="914400" lvl="1" indent="-228600" algn="l">
              <a:lnSpc>
                <a:spcPct val="90000"/>
              </a:lnSpc>
              <a:spcBef>
                <a:spcPts val="2400"/>
              </a:spcBef>
              <a:spcAft>
                <a:spcPts val="0"/>
              </a:spcAft>
              <a:buClr>
                <a:schemeClr val="dk1"/>
              </a:buClr>
              <a:buSzPts val="9600"/>
              <a:buNone/>
              <a:defRPr sz="9600" b="1"/>
            </a:lvl2pPr>
            <a:lvl3pPr marL="1371600" lvl="2" indent="-228600" algn="l">
              <a:lnSpc>
                <a:spcPct val="90000"/>
              </a:lnSpc>
              <a:spcBef>
                <a:spcPts val="2400"/>
              </a:spcBef>
              <a:spcAft>
                <a:spcPts val="0"/>
              </a:spcAft>
              <a:buClr>
                <a:schemeClr val="dk1"/>
              </a:buClr>
              <a:buSzPts val="8640"/>
              <a:buNone/>
              <a:defRPr sz="8640" b="1"/>
            </a:lvl3pPr>
            <a:lvl4pPr marL="1828800" lvl="3" indent="-228600" algn="l">
              <a:lnSpc>
                <a:spcPct val="90000"/>
              </a:lnSpc>
              <a:spcBef>
                <a:spcPts val="2400"/>
              </a:spcBef>
              <a:spcAft>
                <a:spcPts val="0"/>
              </a:spcAft>
              <a:buClr>
                <a:schemeClr val="dk1"/>
              </a:buClr>
              <a:buSzPts val="7680"/>
              <a:buNone/>
              <a:defRPr sz="7680" b="1"/>
            </a:lvl4pPr>
            <a:lvl5pPr marL="2286000" lvl="4" indent="-228600" algn="l">
              <a:lnSpc>
                <a:spcPct val="90000"/>
              </a:lnSpc>
              <a:spcBef>
                <a:spcPts val="2400"/>
              </a:spcBef>
              <a:spcAft>
                <a:spcPts val="0"/>
              </a:spcAft>
              <a:buClr>
                <a:schemeClr val="dk1"/>
              </a:buClr>
              <a:buSzPts val="7680"/>
              <a:buNone/>
              <a:defRPr sz="7680" b="1"/>
            </a:lvl5pPr>
            <a:lvl6pPr marL="2743200" lvl="5" indent="-228600" algn="l">
              <a:lnSpc>
                <a:spcPct val="90000"/>
              </a:lnSpc>
              <a:spcBef>
                <a:spcPts val="2400"/>
              </a:spcBef>
              <a:spcAft>
                <a:spcPts val="0"/>
              </a:spcAft>
              <a:buClr>
                <a:schemeClr val="dk1"/>
              </a:buClr>
              <a:buSzPts val="7680"/>
              <a:buNone/>
              <a:defRPr sz="7680" b="1"/>
            </a:lvl6pPr>
            <a:lvl7pPr marL="3200400" lvl="6" indent="-228600" algn="l">
              <a:lnSpc>
                <a:spcPct val="90000"/>
              </a:lnSpc>
              <a:spcBef>
                <a:spcPts val="2400"/>
              </a:spcBef>
              <a:spcAft>
                <a:spcPts val="0"/>
              </a:spcAft>
              <a:buClr>
                <a:schemeClr val="dk1"/>
              </a:buClr>
              <a:buSzPts val="7680"/>
              <a:buNone/>
              <a:defRPr sz="7680" b="1"/>
            </a:lvl7pPr>
            <a:lvl8pPr marL="3657600" lvl="7" indent="-228600" algn="l">
              <a:lnSpc>
                <a:spcPct val="90000"/>
              </a:lnSpc>
              <a:spcBef>
                <a:spcPts val="2400"/>
              </a:spcBef>
              <a:spcAft>
                <a:spcPts val="0"/>
              </a:spcAft>
              <a:buClr>
                <a:schemeClr val="dk1"/>
              </a:buClr>
              <a:buSzPts val="7680"/>
              <a:buNone/>
              <a:defRPr sz="7680" b="1"/>
            </a:lvl8pPr>
            <a:lvl9pPr marL="4114800" lvl="8" indent="-228600" algn="l">
              <a:lnSpc>
                <a:spcPct val="90000"/>
              </a:lnSpc>
              <a:spcBef>
                <a:spcPts val="2400"/>
              </a:spcBef>
              <a:spcAft>
                <a:spcPts val="0"/>
              </a:spcAft>
              <a:buClr>
                <a:schemeClr val="dk1"/>
              </a:buClr>
              <a:buSzPts val="7680"/>
              <a:buNone/>
              <a:defRPr sz="7680" b="1"/>
            </a:lvl9pPr>
          </a:lstStyle>
          <a:p>
            <a:endParaRPr/>
          </a:p>
        </p:txBody>
      </p:sp>
      <p:sp>
        <p:nvSpPr>
          <p:cNvPr id="39" name="Google Shape;39;p7"/>
          <p:cNvSpPr txBox="1">
            <a:spLocks noGrp="1"/>
          </p:cNvSpPr>
          <p:nvPr>
            <p:ph type="body" idx="2"/>
          </p:nvPr>
        </p:nvSpPr>
        <p:spPr>
          <a:xfrm>
            <a:off x="3023242" y="14028420"/>
            <a:ext cx="18568032" cy="2063369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40" name="Google Shape;40;p7"/>
          <p:cNvSpPr txBox="1">
            <a:spLocks noGrp="1"/>
          </p:cNvSpPr>
          <p:nvPr>
            <p:ph type="body" idx="3"/>
          </p:nvPr>
        </p:nvSpPr>
        <p:spPr>
          <a:xfrm>
            <a:off x="22219922" y="9414513"/>
            <a:ext cx="18659477" cy="4613907"/>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4800"/>
              </a:spcBef>
              <a:spcAft>
                <a:spcPts val="0"/>
              </a:spcAft>
              <a:buClr>
                <a:schemeClr val="dk1"/>
              </a:buClr>
              <a:buSzPts val="11520"/>
              <a:buNone/>
              <a:defRPr sz="11520" b="1"/>
            </a:lvl1pPr>
            <a:lvl2pPr marL="914400" lvl="1" indent="-228600" algn="l">
              <a:lnSpc>
                <a:spcPct val="90000"/>
              </a:lnSpc>
              <a:spcBef>
                <a:spcPts val="2400"/>
              </a:spcBef>
              <a:spcAft>
                <a:spcPts val="0"/>
              </a:spcAft>
              <a:buClr>
                <a:schemeClr val="dk1"/>
              </a:buClr>
              <a:buSzPts val="9600"/>
              <a:buNone/>
              <a:defRPr sz="9600" b="1"/>
            </a:lvl2pPr>
            <a:lvl3pPr marL="1371600" lvl="2" indent="-228600" algn="l">
              <a:lnSpc>
                <a:spcPct val="90000"/>
              </a:lnSpc>
              <a:spcBef>
                <a:spcPts val="2400"/>
              </a:spcBef>
              <a:spcAft>
                <a:spcPts val="0"/>
              </a:spcAft>
              <a:buClr>
                <a:schemeClr val="dk1"/>
              </a:buClr>
              <a:buSzPts val="8640"/>
              <a:buNone/>
              <a:defRPr sz="8640" b="1"/>
            </a:lvl3pPr>
            <a:lvl4pPr marL="1828800" lvl="3" indent="-228600" algn="l">
              <a:lnSpc>
                <a:spcPct val="90000"/>
              </a:lnSpc>
              <a:spcBef>
                <a:spcPts val="2400"/>
              </a:spcBef>
              <a:spcAft>
                <a:spcPts val="0"/>
              </a:spcAft>
              <a:buClr>
                <a:schemeClr val="dk1"/>
              </a:buClr>
              <a:buSzPts val="7680"/>
              <a:buNone/>
              <a:defRPr sz="7680" b="1"/>
            </a:lvl4pPr>
            <a:lvl5pPr marL="2286000" lvl="4" indent="-228600" algn="l">
              <a:lnSpc>
                <a:spcPct val="90000"/>
              </a:lnSpc>
              <a:spcBef>
                <a:spcPts val="2400"/>
              </a:spcBef>
              <a:spcAft>
                <a:spcPts val="0"/>
              </a:spcAft>
              <a:buClr>
                <a:schemeClr val="dk1"/>
              </a:buClr>
              <a:buSzPts val="7680"/>
              <a:buNone/>
              <a:defRPr sz="7680" b="1"/>
            </a:lvl5pPr>
            <a:lvl6pPr marL="2743200" lvl="5" indent="-228600" algn="l">
              <a:lnSpc>
                <a:spcPct val="90000"/>
              </a:lnSpc>
              <a:spcBef>
                <a:spcPts val="2400"/>
              </a:spcBef>
              <a:spcAft>
                <a:spcPts val="0"/>
              </a:spcAft>
              <a:buClr>
                <a:schemeClr val="dk1"/>
              </a:buClr>
              <a:buSzPts val="7680"/>
              <a:buNone/>
              <a:defRPr sz="7680" b="1"/>
            </a:lvl6pPr>
            <a:lvl7pPr marL="3200400" lvl="6" indent="-228600" algn="l">
              <a:lnSpc>
                <a:spcPct val="90000"/>
              </a:lnSpc>
              <a:spcBef>
                <a:spcPts val="2400"/>
              </a:spcBef>
              <a:spcAft>
                <a:spcPts val="0"/>
              </a:spcAft>
              <a:buClr>
                <a:schemeClr val="dk1"/>
              </a:buClr>
              <a:buSzPts val="7680"/>
              <a:buNone/>
              <a:defRPr sz="7680" b="1"/>
            </a:lvl7pPr>
            <a:lvl8pPr marL="3657600" lvl="7" indent="-228600" algn="l">
              <a:lnSpc>
                <a:spcPct val="90000"/>
              </a:lnSpc>
              <a:spcBef>
                <a:spcPts val="2400"/>
              </a:spcBef>
              <a:spcAft>
                <a:spcPts val="0"/>
              </a:spcAft>
              <a:buClr>
                <a:schemeClr val="dk1"/>
              </a:buClr>
              <a:buSzPts val="7680"/>
              <a:buNone/>
              <a:defRPr sz="7680" b="1"/>
            </a:lvl8pPr>
            <a:lvl9pPr marL="4114800" lvl="8" indent="-228600" algn="l">
              <a:lnSpc>
                <a:spcPct val="90000"/>
              </a:lnSpc>
              <a:spcBef>
                <a:spcPts val="2400"/>
              </a:spcBef>
              <a:spcAft>
                <a:spcPts val="0"/>
              </a:spcAft>
              <a:buClr>
                <a:schemeClr val="dk1"/>
              </a:buClr>
              <a:buSzPts val="7680"/>
              <a:buNone/>
              <a:defRPr sz="7680" b="1"/>
            </a:lvl9pPr>
          </a:lstStyle>
          <a:p>
            <a:endParaRPr/>
          </a:p>
        </p:txBody>
      </p:sp>
      <p:sp>
        <p:nvSpPr>
          <p:cNvPr id="41" name="Google Shape;41;p7"/>
          <p:cNvSpPr txBox="1">
            <a:spLocks noGrp="1"/>
          </p:cNvSpPr>
          <p:nvPr>
            <p:ph type="body" idx="4"/>
          </p:nvPr>
        </p:nvSpPr>
        <p:spPr>
          <a:xfrm>
            <a:off x="22219922" y="14028420"/>
            <a:ext cx="18659477" cy="2063369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42" name="Google Shape;42;p7"/>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7"/>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3017520" y="2044708"/>
            <a:ext cx="37856160" cy="742315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8"/>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8"/>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8"/>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9"/>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9"/>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9"/>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3023237" y="2560320"/>
            <a:ext cx="14156054" cy="896112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5360"/>
              <a:buFont typeface="Calibri"/>
              <a:buNone/>
              <a:defRPr sz="153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0"/>
          <p:cNvSpPr txBox="1">
            <a:spLocks noGrp="1"/>
          </p:cNvSpPr>
          <p:nvPr>
            <p:ph type="body" idx="1"/>
          </p:nvPr>
        </p:nvSpPr>
        <p:spPr>
          <a:xfrm>
            <a:off x="18659477" y="5529588"/>
            <a:ext cx="22219920" cy="27292300"/>
          </a:xfrm>
          <a:prstGeom prst="rect">
            <a:avLst/>
          </a:prstGeom>
          <a:noFill/>
          <a:ln>
            <a:noFill/>
          </a:ln>
        </p:spPr>
        <p:txBody>
          <a:bodyPr spcFirstLastPara="1" wrap="square" lIns="91425" tIns="45700" rIns="91425" bIns="45700" anchor="t" anchorCtr="0">
            <a:normAutofit/>
          </a:bodyPr>
          <a:lstStyle>
            <a:lvl1pPr marL="457200" lvl="0" indent="-1203960" algn="l">
              <a:lnSpc>
                <a:spcPct val="90000"/>
              </a:lnSpc>
              <a:spcBef>
                <a:spcPts val="4800"/>
              </a:spcBef>
              <a:spcAft>
                <a:spcPts val="0"/>
              </a:spcAft>
              <a:buClr>
                <a:schemeClr val="dk1"/>
              </a:buClr>
              <a:buSzPts val="15360"/>
              <a:buChar char="•"/>
              <a:defRPr sz="15360"/>
            </a:lvl1pPr>
            <a:lvl2pPr marL="914400" lvl="1" indent="-1082040" algn="l">
              <a:lnSpc>
                <a:spcPct val="90000"/>
              </a:lnSpc>
              <a:spcBef>
                <a:spcPts val="2400"/>
              </a:spcBef>
              <a:spcAft>
                <a:spcPts val="0"/>
              </a:spcAft>
              <a:buClr>
                <a:schemeClr val="dk1"/>
              </a:buClr>
              <a:buSzPts val="13440"/>
              <a:buChar char="•"/>
              <a:defRPr sz="13439"/>
            </a:lvl2pPr>
            <a:lvl3pPr marL="1371600" lvl="2" indent="-960120" algn="l">
              <a:lnSpc>
                <a:spcPct val="90000"/>
              </a:lnSpc>
              <a:spcBef>
                <a:spcPts val="2400"/>
              </a:spcBef>
              <a:spcAft>
                <a:spcPts val="0"/>
              </a:spcAft>
              <a:buClr>
                <a:schemeClr val="dk1"/>
              </a:buClr>
              <a:buSzPts val="11520"/>
              <a:buChar char="•"/>
              <a:defRPr sz="11520"/>
            </a:lvl3pPr>
            <a:lvl4pPr marL="1828800" lvl="3" indent="-838200" algn="l">
              <a:lnSpc>
                <a:spcPct val="90000"/>
              </a:lnSpc>
              <a:spcBef>
                <a:spcPts val="2400"/>
              </a:spcBef>
              <a:spcAft>
                <a:spcPts val="0"/>
              </a:spcAft>
              <a:buClr>
                <a:schemeClr val="dk1"/>
              </a:buClr>
              <a:buSzPts val="9600"/>
              <a:buChar char="•"/>
              <a:defRPr sz="9600"/>
            </a:lvl4pPr>
            <a:lvl5pPr marL="2286000" lvl="4" indent="-838200" algn="l">
              <a:lnSpc>
                <a:spcPct val="90000"/>
              </a:lnSpc>
              <a:spcBef>
                <a:spcPts val="2400"/>
              </a:spcBef>
              <a:spcAft>
                <a:spcPts val="0"/>
              </a:spcAft>
              <a:buClr>
                <a:schemeClr val="dk1"/>
              </a:buClr>
              <a:buSzPts val="9600"/>
              <a:buChar char="•"/>
              <a:defRPr sz="9600"/>
            </a:lvl5pPr>
            <a:lvl6pPr marL="2743200" lvl="5" indent="-838200" algn="l">
              <a:lnSpc>
                <a:spcPct val="90000"/>
              </a:lnSpc>
              <a:spcBef>
                <a:spcPts val="2400"/>
              </a:spcBef>
              <a:spcAft>
                <a:spcPts val="0"/>
              </a:spcAft>
              <a:buClr>
                <a:schemeClr val="dk1"/>
              </a:buClr>
              <a:buSzPts val="9600"/>
              <a:buChar char="•"/>
              <a:defRPr sz="9600"/>
            </a:lvl6pPr>
            <a:lvl7pPr marL="3200400" lvl="6" indent="-838200" algn="l">
              <a:lnSpc>
                <a:spcPct val="90000"/>
              </a:lnSpc>
              <a:spcBef>
                <a:spcPts val="2400"/>
              </a:spcBef>
              <a:spcAft>
                <a:spcPts val="0"/>
              </a:spcAft>
              <a:buClr>
                <a:schemeClr val="dk1"/>
              </a:buClr>
              <a:buSzPts val="9600"/>
              <a:buChar char="•"/>
              <a:defRPr sz="9600"/>
            </a:lvl7pPr>
            <a:lvl8pPr marL="3657600" lvl="7" indent="-838200" algn="l">
              <a:lnSpc>
                <a:spcPct val="90000"/>
              </a:lnSpc>
              <a:spcBef>
                <a:spcPts val="2400"/>
              </a:spcBef>
              <a:spcAft>
                <a:spcPts val="0"/>
              </a:spcAft>
              <a:buClr>
                <a:schemeClr val="dk1"/>
              </a:buClr>
              <a:buSzPts val="9600"/>
              <a:buChar char="•"/>
              <a:defRPr sz="9600"/>
            </a:lvl8pPr>
            <a:lvl9pPr marL="4114800" lvl="8" indent="-838200" algn="l">
              <a:lnSpc>
                <a:spcPct val="90000"/>
              </a:lnSpc>
              <a:spcBef>
                <a:spcPts val="2400"/>
              </a:spcBef>
              <a:spcAft>
                <a:spcPts val="0"/>
              </a:spcAft>
              <a:buClr>
                <a:schemeClr val="dk1"/>
              </a:buClr>
              <a:buSzPts val="9600"/>
              <a:buChar char="•"/>
              <a:defRPr sz="9600"/>
            </a:lvl9pPr>
          </a:lstStyle>
          <a:p>
            <a:endParaRPr/>
          </a:p>
        </p:txBody>
      </p:sp>
      <p:sp>
        <p:nvSpPr>
          <p:cNvPr id="57" name="Google Shape;57;p10"/>
          <p:cNvSpPr txBox="1">
            <a:spLocks noGrp="1"/>
          </p:cNvSpPr>
          <p:nvPr>
            <p:ph type="body" idx="2"/>
          </p:nvPr>
        </p:nvSpPr>
        <p:spPr>
          <a:xfrm>
            <a:off x="3023237" y="11521440"/>
            <a:ext cx="14156054" cy="2134489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800"/>
              </a:spcBef>
              <a:spcAft>
                <a:spcPts val="0"/>
              </a:spcAft>
              <a:buClr>
                <a:schemeClr val="dk1"/>
              </a:buClr>
              <a:buSzPts val="7680"/>
              <a:buNone/>
              <a:defRPr sz="7680"/>
            </a:lvl1pPr>
            <a:lvl2pPr marL="914400" lvl="1" indent="-228600" algn="l">
              <a:lnSpc>
                <a:spcPct val="90000"/>
              </a:lnSpc>
              <a:spcBef>
                <a:spcPts val="2400"/>
              </a:spcBef>
              <a:spcAft>
                <a:spcPts val="0"/>
              </a:spcAft>
              <a:buClr>
                <a:schemeClr val="dk1"/>
              </a:buClr>
              <a:buSzPts val="6720"/>
              <a:buNone/>
              <a:defRPr sz="6719"/>
            </a:lvl2pPr>
            <a:lvl3pPr marL="1371600" lvl="2" indent="-228600" algn="l">
              <a:lnSpc>
                <a:spcPct val="90000"/>
              </a:lnSpc>
              <a:spcBef>
                <a:spcPts val="2400"/>
              </a:spcBef>
              <a:spcAft>
                <a:spcPts val="0"/>
              </a:spcAft>
              <a:buClr>
                <a:schemeClr val="dk1"/>
              </a:buClr>
              <a:buSzPts val="5760"/>
              <a:buNone/>
              <a:defRPr sz="5760"/>
            </a:lvl3pPr>
            <a:lvl4pPr marL="1828800" lvl="3" indent="-228600" algn="l">
              <a:lnSpc>
                <a:spcPct val="90000"/>
              </a:lnSpc>
              <a:spcBef>
                <a:spcPts val="2400"/>
              </a:spcBef>
              <a:spcAft>
                <a:spcPts val="0"/>
              </a:spcAft>
              <a:buClr>
                <a:schemeClr val="dk1"/>
              </a:buClr>
              <a:buSzPts val="4800"/>
              <a:buNone/>
              <a:defRPr sz="4800"/>
            </a:lvl4pPr>
            <a:lvl5pPr marL="2286000" lvl="4" indent="-228600" algn="l">
              <a:lnSpc>
                <a:spcPct val="90000"/>
              </a:lnSpc>
              <a:spcBef>
                <a:spcPts val="2400"/>
              </a:spcBef>
              <a:spcAft>
                <a:spcPts val="0"/>
              </a:spcAft>
              <a:buClr>
                <a:schemeClr val="dk1"/>
              </a:buClr>
              <a:buSzPts val="4800"/>
              <a:buNone/>
              <a:defRPr sz="4800"/>
            </a:lvl5pPr>
            <a:lvl6pPr marL="2743200" lvl="5" indent="-228600" algn="l">
              <a:lnSpc>
                <a:spcPct val="90000"/>
              </a:lnSpc>
              <a:spcBef>
                <a:spcPts val="2400"/>
              </a:spcBef>
              <a:spcAft>
                <a:spcPts val="0"/>
              </a:spcAft>
              <a:buClr>
                <a:schemeClr val="dk1"/>
              </a:buClr>
              <a:buSzPts val="4800"/>
              <a:buNone/>
              <a:defRPr sz="4800"/>
            </a:lvl6pPr>
            <a:lvl7pPr marL="3200400" lvl="6" indent="-228600" algn="l">
              <a:lnSpc>
                <a:spcPct val="90000"/>
              </a:lnSpc>
              <a:spcBef>
                <a:spcPts val="2400"/>
              </a:spcBef>
              <a:spcAft>
                <a:spcPts val="0"/>
              </a:spcAft>
              <a:buClr>
                <a:schemeClr val="dk1"/>
              </a:buClr>
              <a:buSzPts val="4800"/>
              <a:buNone/>
              <a:defRPr sz="4800"/>
            </a:lvl7pPr>
            <a:lvl8pPr marL="3657600" lvl="7" indent="-228600" algn="l">
              <a:lnSpc>
                <a:spcPct val="90000"/>
              </a:lnSpc>
              <a:spcBef>
                <a:spcPts val="2400"/>
              </a:spcBef>
              <a:spcAft>
                <a:spcPts val="0"/>
              </a:spcAft>
              <a:buClr>
                <a:schemeClr val="dk1"/>
              </a:buClr>
              <a:buSzPts val="4800"/>
              <a:buNone/>
              <a:defRPr sz="4800"/>
            </a:lvl8pPr>
            <a:lvl9pPr marL="4114800" lvl="8" indent="-228600" algn="l">
              <a:lnSpc>
                <a:spcPct val="90000"/>
              </a:lnSpc>
              <a:spcBef>
                <a:spcPts val="2400"/>
              </a:spcBef>
              <a:spcAft>
                <a:spcPts val="0"/>
              </a:spcAft>
              <a:buClr>
                <a:schemeClr val="dk1"/>
              </a:buClr>
              <a:buSzPts val="4800"/>
              <a:buNone/>
              <a:defRPr sz="4800"/>
            </a:lvl9pPr>
          </a:lstStyle>
          <a:p>
            <a:endParaRPr/>
          </a:p>
        </p:txBody>
      </p:sp>
      <p:sp>
        <p:nvSpPr>
          <p:cNvPr id="58" name="Google Shape;58;p10"/>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0"/>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0"/>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3023237" y="2560320"/>
            <a:ext cx="14156054" cy="896112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5360"/>
              <a:buFont typeface="Calibri"/>
              <a:buNone/>
              <a:defRPr sz="153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1"/>
          <p:cNvSpPr>
            <a:spLocks noGrp="1"/>
          </p:cNvSpPr>
          <p:nvPr>
            <p:ph type="pic" idx="2"/>
          </p:nvPr>
        </p:nvSpPr>
        <p:spPr>
          <a:xfrm>
            <a:off x="18659477" y="5529588"/>
            <a:ext cx="22219920" cy="27292300"/>
          </a:xfrm>
          <a:prstGeom prst="rect">
            <a:avLst/>
          </a:prstGeom>
          <a:noFill/>
          <a:ln>
            <a:noFill/>
          </a:ln>
        </p:spPr>
      </p:sp>
      <p:sp>
        <p:nvSpPr>
          <p:cNvPr id="64" name="Google Shape;64;p11"/>
          <p:cNvSpPr txBox="1">
            <a:spLocks noGrp="1"/>
          </p:cNvSpPr>
          <p:nvPr>
            <p:ph type="body" idx="1"/>
          </p:nvPr>
        </p:nvSpPr>
        <p:spPr>
          <a:xfrm>
            <a:off x="3023237" y="11521440"/>
            <a:ext cx="14156054" cy="2134489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800"/>
              </a:spcBef>
              <a:spcAft>
                <a:spcPts val="0"/>
              </a:spcAft>
              <a:buClr>
                <a:schemeClr val="dk1"/>
              </a:buClr>
              <a:buSzPts val="7680"/>
              <a:buNone/>
              <a:defRPr sz="7680"/>
            </a:lvl1pPr>
            <a:lvl2pPr marL="914400" lvl="1" indent="-228600" algn="l">
              <a:lnSpc>
                <a:spcPct val="90000"/>
              </a:lnSpc>
              <a:spcBef>
                <a:spcPts val="2400"/>
              </a:spcBef>
              <a:spcAft>
                <a:spcPts val="0"/>
              </a:spcAft>
              <a:buClr>
                <a:schemeClr val="dk1"/>
              </a:buClr>
              <a:buSzPts val="6720"/>
              <a:buNone/>
              <a:defRPr sz="6719"/>
            </a:lvl2pPr>
            <a:lvl3pPr marL="1371600" lvl="2" indent="-228600" algn="l">
              <a:lnSpc>
                <a:spcPct val="90000"/>
              </a:lnSpc>
              <a:spcBef>
                <a:spcPts val="2400"/>
              </a:spcBef>
              <a:spcAft>
                <a:spcPts val="0"/>
              </a:spcAft>
              <a:buClr>
                <a:schemeClr val="dk1"/>
              </a:buClr>
              <a:buSzPts val="5760"/>
              <a:buNone/>
              <a:defRPr sz="5760"/>
            </a:lvl3pPr>
            <a:lvl4pPr marL="1828800" lvl="3" indent="-228600" algn="l">
              <a:lnSpc>
                <a:spcPct val="90000"/>
              </a:lnSpc>
              <a:spcBef>
                <a:spcPts val="2400"/>
              </a:spcBef>
              <a:spcAft>
                <a:spcPts val="0"/>
              </a:spcAft>
              <a:buClr>
                <a:schemeClr val="dk1"/>
              </a:buClr>
              <a:buSzPts val="4800"/>
              <a:buNone/>
              <a:defRPr sz="4800"/>
            </a:lvl4pPr>
            <a:lvl5pPr marL="2286000" lvl="4" indent="-228600" algn="l">
              <a:lnSpc>
                <a:spcPct val="90000"/>
              </a:lnSpc>
              <a:spcBef>
                <a:spcPts val="2400"/>
              </a:spcBef>
              <a:spcAft>
                <a:spcPts val="0"/>
              </a:spcAft>
              <a:buClr>
                <a:schemeClr val="dk1"/>
              </a:buClr>
              <a:buSzPts val="4800"/>
              <a:buNone/>
              <a:defRPr sz="4800"/>
            </a:lvl5pPr>
            <a:lvl6pPr marL="2743200" lvl="5" indent="-228600" algn="l">
              <a:lnSpc>
                <a:spcPct val="90000"/>
              </a:lnSpc>
              <a:spcBef>
                <a:spcPts val="2400"/>
              </a:spcBef>
              <a:spcAft>
                <a:spcPts val="0"/>
              </a:spcAft>
              <a:buClr>
                <a:schemeClr val="dk1"/>
              </a:buClr>
              <a:buSzPts val="4800"/>
              <a:buNone/>
              <a:defRPr sz="4800"/>
            </a:lvl6pPr>
            <a:lvl7pPr marL="3200400" lvl="6" indent="-228600" algn="l">
              <a:lnSpc>
                <a:spcPct val="90000"/>
              </a:lnSpc>
              <a:spcBef>
                <a:spcPts val="2400"/>
              </a:spcBef>
              <a:spcAft>
                <a:spcPts val="0"/>
              </a:spcAft>
              <a:buClr>
                <a:schemeClr val="dk1"/>
              </a:buClr>
              <a:buSzPts val="4800"/>
              <a:buNone/>
              <a:defRPr sz="4800"/>
            </a:lvl7pPr>
            <a:lvl8pPr marL="3657600" lvl="7" indent="-228600" algn="l">
              <a:lnSpc>
                <a:spcPct val="90000"/>
              </a:lnSpc>
              <a:spcBef>
                <a:spcPts val="2400"/>
              </a:spcBef>
              <a:spcAft>
                <a:spcPts val="0"/>
              </a:spcAft>
              <a:buClr>
                <a:schemeClr val="dk1"/>
              </a:buClr>
              <a:buSzPts val="4800"/>
              <a:buNone/>
              <a:defRPr sz="4800"/>
            </a:lvl8pPr>
            <a:lvl9pPr marL="4114800" lvl="8" indent="-228600" algn="l">
              <a:lnSpc>
                <a:spcPct val="90000"/>
              </a:lnSpc>
              <a:spcBef>
                <a:spcPts val="2400"/>
              </a:spcBef>
              <a:spcAft>
                <a:spcPts val="0"/>
              </a:spcAft>
              <a:buClr>
                <a:schemeClr val="dk1"/>
              </a:buClr>
              <a:buSzPts val="4800"/>
              <a:buNone/>
              <a:defRPr sz="4800"/>
            </a:lvl9pPr>
          </a:lstStyle>
          <a:p>
            <a:endParaRPr/>
          </a:p>
        </p:txBody>
      </p:sp>
      <p:sp>
        <p:nvSpPr>
          <p:cNvPr id="65" name="Google Shape;65;p11"/>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1"/>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1"/>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8E6E6"/>
        </a:solidFill>
        <a:effectLst/>
      </p:bgPr>
    </p:bg>
    <p:spTree>
      <p:nvGrpSpPr>
        <p:cNvPr id="1" name="Shape 5"/>
        <p:cNvGrpSpPr/>
        <p:nvPr/>
      </p:nvGrpSpPr>
      <p:grpSpPr>
        <a:xfrm>
          <a:off x="0" y="0"/>
          <a:ext cx="0" cy="0"/>
          <a:chOff x="0" y="0"/>
          <a:chExt cx="0" cy="0"/>
        </a:xfrm>
      </p:grpSpPr>
      <p:sp>
        <p:nvSpPr>
          <p:cNvPr id="6" name="Google Shape;6;p2"/>
          <p:cNvSpPr txBox="1">
            <a:spLocks noGrp="1"/>
          </p:cNvSpPr>
          <p:nvPr>
            <p:ph type="title"/>
          </p:nvPr>
        </p:nvSpPr>
        <p:spPr>
          <a:xfrm>
            <a:off x="3017520" y="2044708"/>
            <a:ext cx="37856160" cy="742315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21120"/>
              <a:buFont typeface="Calibri"/>
              <a:buNone/>
              <a:defRPr sz="2112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
          <p:cNvSpPr txBox="1">
            <a:spLocks noGrp="1"/>
          </p:cNvSpPr>
          <p:nvPr>
            <p:ph type="body" idx="1"/>
          </p:nvPr>
        </p:nvSpPr>
        <p:spPr>
          <a:xfrm>
            <a:off x="3017520" y="10223500"/>
            <a:ext cx="37856160" cy="24367493"/>
          </a:xfrm>
          <a:prstGeom prst="rect">
            <a:avLst/>
          </a:prstGeom>
          <a:noFill/>
          <a:ln>
            <a:noFill/>
          </a:ln>
        </p:spPr>
        <p:txBody>
          <a:bodyPr spcFirstLastPara="1" wrap="square" lIns="91425" tIns="45700" rIns="91425" bIns="45700" anchor="t" anchorCtr="0">
            <a:normAutofit/>
          </a:bodyPr>
          <a:lstStyle>
            <a:lvl1pPr marL="457200" marR="0" lvl="0" indent="-1082040" algn="l" rtl="0">
              <a:lnSpc>
                <a:spcPct val="90000"/>
              </a:lnSpc>
              <a:spcBef>
                <a:spcPts val="4800"/>
              </a:spcBef>
              <a:spcAft>
                <a:spcPts val="0"/>
              </a:spcAft>
              <a:buClr>
                <a:schemeClr val="dk1"/>
              </a:buClr>
              <a:buSzPts val="13440"/>
              <a:buFont typeface="Arial"/>
              <a:buChar char="•"/>
              <a:defRPr sz="13439" b="0" i="0" u="none" strike="noStrike" cap="none">
                <a:solidFill>
                  <a:schemeClr val="dk1"/>
                </a:solidFill>
                <a:latin typeface="Calibri"/>
                <a:ea typeface="Calibri"/>
                <a:cs typeface="Calibri"/>
                <a:sym typeface="Calibri"/>
              </a:defRPr>
            </a:lvl1pPr>
            <a:lvl2pPr marL="914400" marR="0" lvl="1" indent="-960120" algn="l" rtl="0">
              <a:lnSpc>
                <a:spcPct val="90000"/>
              </a:lnSpc>
              <a:spcBef>
                <a:spcPts val="2400"/>
              </a:spcBef>
              <a:spcAft>
                <a:spcPts val="0"/>
              </a:spcAft>
              <a:buClr>
                <a:schemeClr val="dk1"/>
              </a:buClr>
              <a:buSzPts val="11520"/>
              <a:buFont typeface="Arial"/>
              <a:buChar char="•"/>
              <a:defRPr sz="11520" b="0" i="0" u="none" strike="noStrike" cap="none">
                <a:solidFill>
                  <a:schemeClr val="dk1"/>
                </a:solidFill>
                <a:latin typeface="Calibri"/>
                <a:ea typeface="Calibri"/>
                <a:cs typeface="Calibri"/>
                <a:sym typeface="Calibri"/>
              </a:defRPr>
            </a:lvl2pPr>
            <a:lvl3pPr marL="1371600" marR="0" lvl="2" indent="-838200" algn="l" rtl="0">
              <a:lnSpc>
                <a:spcPct val="90000"/>
              </a:lnSpc>
              <a:spcBef>
                <a:spcPts val="240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3pPr>
            <a:lvl4pPr marL="1828800" marR="0" lvl="3"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4pPr>
            <a:lvl5pPr marL="2286000" marR="0" lvl="4"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L="2743200" marR="0" lvl="5"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L="3200400" marR="0" lvl="6"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L="3657600" marR="0" lvl="7"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L="4114800" marR="0" lvl="8" indent="-777240"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
        <p:nvSpPr>
          <p:cNvPr id="8" name="Google Shape;8;p2"/>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576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9pPr>
          </a:lstStyle>
          <a:p>
            <a:endParaRPr/>
          </a:p>
        </p:txBody>
      </p:sp>
      <p:sp>
        <p:nvSpPr>
          <p:cNvPr id="9" name="Google Shape;9;p2"/>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576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9pPr>
          </a:lstStyle>
          <a:p>
            <a:endParaRPr/>
          </a:p>
        </p:txBody>
      </p:sp>
      <p:sp>
        <p:nvSpPr>
          <p:cNvPr id="10" name="Google Shape;10;p2"/>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5760" b="0" i="0" u="none" strike="noStrike" cap="none">
                <a:solidFill>
                  <a:srgbClr val="888888"/>
                </a:solidFill>
                <a:latin typeface="Calibri"/>
                <a:ea typeface="Calibri"/>
                <a:cs typeface="Calibri"/>
                <a:sym typeface="Calibri"/>
              </a:defRPr>
            </a:lvl1pPr>
            <a:lvl2pPr marL="0" marR="0" lvl="1" indent="0" algn="r" rtl="0">
              <a:spcBef>
                <a:spcPts val="0"/>
              </a:spcBef>
              <a:buNone/>
              <a:defRPr sz="5760" b="0" i="0" u="none" strike="noStrike" cap="none">
                <a:solidFill>
                  <a:srgbClr val="888888"/>
                </a:solidFill>
                <a:latin typeface="Calibri"/>
                <a:ea typeface="Calibri"/>
                <a:cs typeface="Calibri"/>
                <a:sym typeface="Calibri"/>
              </a:defRPr>
            </a:lvl2pPr>
            <a:lvl3pPr marL="0" marR="0" lvl="2" indent="0" algn="r" rtl="0">
              <a:spcBef>
                <a:spcPts val="0"/>
              </a:spcBef>
              <a:buNone/>
              <a:defRPr sz="5760" b="0" i="0" u="none" strike="noStrike" cap="none">
                <a:solidFill>
                  <a:srgbClr val="888888"/>
                </a:solidFill>
                <a:latin typeface="Calibri"/>
                <a:ea typeface="Calibri"/>
                <a:cs typeface="Calibri"/>
                <a:sym typeface="Calibri"/>
              </a:defRPr>
            </a:lvl3pPr>
            <a:lvl4pPr marL="0" marR="0" lvl="3" indent="0" algn="r" rtl="0">
              <a:spcBef>
                <a:spcPts val="0"/>
              </a:spcBef>
              <a:buNone/>
              <a:defRPr sz="5760" b="0" i="0" u="none" strike="noStrike" cap="none">
                <a:solidFill>
                  <a:srgbClr val="888888"/>
                </a:solidFill>
                <a:latin typeface="Calibri"/>
                <a:ea typeface="Calibri"/>
                <a:cs typeface="Calibri"/>
                <a:sym typeface="Calibri"/>
              </a:defRPr>
            </a:lvl4pPr>
            <a:lvl5pPr marL="0" marR="0" lvl="4" indent="0" algn="r" rtl="0">
              <a:spcBef>
                <a:spcPts val="0"/>
              </a:spcBef>
              <a:buNone/>
              <a:defRPr sz="5760" b="0" i="0" u="none" strike="noStrike" cap="none">
                <a:solidFill>
                  <a:srgbClr val="888888"/>
                </a:solidFill>
                <a:latin typeface="Calibri"/>
                <a:ea typeface="Calibri"/>
                <a:cs typeface="Calibri"/>
                <a:sym typeface="Calibri"/>
              </a:defRPr>
            </a:lvl5pPr>
            <a:lvl6pPr marL="0" marR="0" lvl="5" indent="0" algn="r" rtl="0">
              <a:spcBef>
                <a:spcPts val="0"/>
              </a:spcBef>
              <a:buNone/>
              <a:defRPr sz="5760" b="0" i="0" u="none" strike="noStrike" cap="none">
                <a:solidFill>
                  <a:srgbClr val="888888"/>
                </a:solidFill>
                <a:latin typeface="Calibri"/>
                <a:ea typeface="Calibri"/>
                <a:cs typeface="Calibri"/>
                <a:sym typeface="Calibri"/>
              </a:defRPr>
            </a:lvl6pPr>
            <a:lvl7pPr marL="0" marR="0" lvl="6" indent="0" algn="r" rtl="0">
              <a:spcBef>
                <a:spcPts val="0"/>
              </a:spcBef>
              <a:buNone/>
              <a:defRPr sz="5760" b="0" i="0" u="none" strike="noStrike" cap="none">
                <a:solidFill>
                  <a:srgbClr val="888888"/>
                </a:solidFill>
                <a:latin typeface="Calibri"/>
                <a:ea typeface="Calibri"/>
                <a:cs typeface="Calibri"/>
                <a:sym typeface="Calibri"/>
              </a:defRPr>
            </a:lvl7pPr>
            <a:lvl8pPr marL="0" marR="0" lvl="7" indent="0" algn="r" rtl="0">
              <a:spcBef>
                <a:spcPts val="0"/>
              </a:spcBef>
              <a:buNone/>
              <a:defRPr sz="5760" b="0" i="0" u="none" strike="noStrike" cap="none">
                <a:solidFill>
                  <a:srgbClr val="888888"/>
                </a:solidFill>
                <a:latin typeface="Calibri"/>
                <a:ea typeface="Calibri"/>
                <a:cs typeface="Calibri"/>
                <a:sym typeface="Calibri"/>
              </a:defRPr>
            </a:lvl8pPr>
            <a:lvl9pPr marL="0" marR="0" lvl="8" indent="0" algn="r" rtl="0">
              <a:spcBef>
                <a:spcPts val="0"/>
              </a:spcBef>
              <a:buNone/>
              <a:defRPr sz="576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doi.org/10.1017/S0140525X20000333" TargetMode="External"/><Relationship Id="rId13" Type="http://schemas.openxmlformats.org/officeDocument/2006/relationships/image" Target="../media/image5.jpg"/><Relationship Id="rId18" Type="http://schemas.openxmlformats.org/officeDocument/2006/relationships/image" Target="../media/image10.png"/><Relationship Id="rId26" Type="http://schemas.openxmlformats.org/officeDocument/2006/relationships/image" Target="../media/image18.png"/><Relationship Id="rId3" Type="http://schemas.openxmlformats.org/officeDocument/2006/relationships/hyperlink" Target="https://doi.org/10.3758/BF03211330" TargetMode="External"/><Relationship Id="rId21" Type="http://schemas.openxmlformats.org/officeDocument/2006/relationships/image" Target="../media/image13.png"/><Relationship Id="rId7" Type="http://schemas.openxmlformats.org/officeDocument/2006/relationships/hyperlink" Target="https://doi.org/10.1111/nyas.14241" TargetMode="External"/><Relationship Id="rId12" Type="http://schemas.openxmlformats.org/officeDocument/2006/relationships/image" Target="../media/image4.png"/><Relationship Id="rId17" Type="http://schemas.openxmlformats.org/officeDocument/2006/relationships/image" Target="../media/image9.png"/><Relationship Id="rId25" Type="http://schemas.openxmlformats.org/officeDocument/2006/relationships/image" Target="../media/image17.png"/><Relationship Id="rId2" Type="http://schemas.openxmlformats.org/officeDocument/2006/relationships/notesSlide" Target="../notesSlides/notesSlide1.xml"/><Relationship Id="rId16" Type="http://schemas.openxmlformats.org/officeDocument/2006/relationships/image" Target="../media/image8.jpg"/><Relationship Id="rId20" Type="http://schemas.openxmlformats.org/officeDocument/2006/relationships/image" Target="../media/image12.png"/><Relationship Id="rId29" Type="http://schemas.openxmlformats.org/officeDocument/2006/relationships/image" Target="../media/image21.jpg"/><Relationship Id="rId1" Type="http://schemas.openxmlformats.org/officeDocument/2006/relationships/slideLayout" Target="../slideLayouts/slideLayout1.xml"/><Relationship Id="rId6" Type="http://schemas.openxmlformats.org/officeDocument/2006/relationships/hyperlink" Target="https://doi.org/10.1016/j.dcn.2015.12.006" TargetMode="External"/><Relationship Id="rId11" Type="http://schemas.openxmlformats.org/officeDocument/2006/relationships/image" Target="../media/image3.png"/><Relationship Id="rId24" Type="http://schemas.openxmlformats.org/officeDocument/2006/relationships/image" Target="../media/image16.jpg"/><Relationship Id="rId5" Type="http://schemas.openxmlformats.org/officeDocument/2006/relationships/hyperlink" Target="http://dx.doi.org/10.1037/a0012955" TargetMode="External"/><Relationship Id="rId15" Type="http://schemas.openxmlformats.org/officeDocument/2006/relationships/image" Target="../media/image7.jpg"/><Relationship Id="rId23" Type="http://schemas.openxmlformats.org/officeDocument/2006/relationships/image" Target="../media/image15.jpg"/><Relationship Id="rId28" Type="http://schemas.openxmlformats.org/officeDocument/2006/relationships/image" Target="../media/image20.jpg"/><Relationship Id="rId10" Type="http://schemas.openxmlformats.org/officeDocument/2006/relationships/image" Target="../media/image2.png"/><Relationship Id="rId19" Type="http://schemas.openxmlformats.org/officeDocument/2006/relationships/image" Target="../media/image11.png"/><Relationship Id="rId31" Type="http://schemas.openxmlformats.org/officeDocument/2006/relationships/image" Target="../media/image23.png"/><Relationship Id="rId4" Type="http://schemas.openxmlformats.org/officeDocument/2006/relationships/hyperlink" Target="https://doi.org/10.1016/j.dr.2007.08.003" TargetMode="External"/><Relationship Id="rId9" Type="http://schemas.openxmlformats.org/officeDocument/2006/relationships/image" Target="../media/image1.png"/><Relationship Id="rId14" Type="http://schemas.openxmlformats.org/officeDocument/2006/relationships/image" Target="../media/image6.jpg"/><Relationship Id="rId22" Type="http://schemas.openxmlformats.org/officeDocument/2006/relationships/image" Target="../media/image14.jpg"/><Relationship Id="rId27" Type="http://schemas.openxmlformats.org/officeDocument/2006/relationships/image" Target="../media/image19.png"/><Relationship Id="rId30"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57070"/>
        </a:solidFill>
        <a:effectLst/>
      </p:bgPr>
    </p:bg>
    <p:spTree>
      <p:nvGrpSpPr>
        <p:cNvPr id="1" name="Shape 83"/>
        <p:cNvGrpSpPr/>
        <p:nvPr/>
      </p:nvGrpSpPr>
      <p:grpSpPr>
        <a:xfrm>
          <a:off x="0" y="0"/>
          <a:ext cx="0" cy="0"/>
          <a:chOff x="0" y="0"/>
          <a:chExt cx="0" cy="0"/>
        </a:xfrm>
      </p:grpSpPr>
      <p:sp>
        <p:nvSpPr>
          <p:cNvPr id="84" name="Google Shape;84;p1"/>
          <p:cNvSpPr/>
          <p:nvPr/>
        </p:nvSpPr>
        <p:spPr>
          <a:xfrm>
            <a:off x="645458" y="501352"/>
            <a:ext cx="42563671" cy="5764538"/>
          </a:xfrm>
          <a:prstGeom prst="rect">
            <a:avLst/>
          </a:prstGeom>
          <a:gradFill>
            <a:gsLst>
              <a:gs pos="0">
                <a:srgbClr val="770000"/>
              </a:gs>
              <a:gs pos="50000">
                <a:srgbClr val="AC0000"/>
              </a:gs>
              <a:gs pos="100000">
                <a:srgbClr val="CE0000"/>
              </a:gs>
            </a:gsLst>
            <a:lin ang="16200000" scaled="0"/>
          </a:gra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7000" b="1"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When You Heard it First: Age of Exposure Affects Functional Connectivity between Auditory and Reward Networks </a:t>
            </a:r>
            <a:endParaRPr sz="7000" dirty="0">
              <a:latin typeface="Arial" panose="020B0604020202020204" pitchFamily="34" charset="0"/>
              <a:cs typeface="Arial" panose="020B0604020202020204" pitchFamily="34" charset="0"/>
            </a:endParaRPr>
          </a:p>
          <a:p>
            <a:pPr lvl="0" algn="ctr"/>
            <a:r>
              <a:rPr lang="en-US" sz="5400" b="0"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Nicholas Kathios</a:t>
            </a:r>
            <a:r>
              <a:rPr lang="en-US" sz="5400" baseline="30000" dirty="0">
                <a:solidFill>
                  <a:schemeClr val="lt1"/>
                </a:solidFill>
                <a:latin typeface="Arial" panose="020B0604020202020204" pitchFamily="34" charset="0"/>
                <a:ea typeface="Helvetica Neue"/>
                <a:cs typeface="Arial" panose="020B0604020202020204" pitchFamily="34" charset="0"/>
                <a:sym typeface="Helvetica Neue"/>
              </a:rPr>
              <a:t>1</a:t>
            </a:r>
            <a:r>
              <a:rPr lang="en-US" sz="5400" b="0"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 Milena Aiello Quinci</a:t>
            </a:r>
            <a:r>
              <a:rPr lang="en-US" sz="5400" b="0" i="0" u="none" strike="noStrike" cap="none" baseline="30000" dirty="0">
                <a:solidFill>
                  <a:schemeClr val="lt1"/>
                </a:solidFill>
                <a:latin typeface="Arial" panose="020B0604020202020204" pitchFamily="34" charset="0"/>
                <a:ea typeface="Helvetica Neue"/>
                <a:cs typeface="Arial" panose="020B0604020202020204" pitchFamily="34" charset="0"/>
                <a:sym typeface="Helvetica Neue"/>
              </a:rPr>
              <a:t>1</a:t>
            </a:r>
            <a:r>
              <a:rPr lang="en-US" sz="5400" b="0"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 Psyche Loui</a:t>
            </a:r>
            <a:r>
              <a:rPr lang="en-US" sz="5400" b="0" i="0" u="none" strike="noStrike" cap="none" baseline="30000" dirty="0">
                <a:solidFill>
                  <a:schemeClr val="lt1"/>
                </a:solidFill>
                <a:latin typeface="Arial" panose="020B0604020202020204" pitchFamily="34" charset="0"/>
                <a:ea typeface="Helvetica Neue"/>
                <a:cs typeface="Arial" panose="020B0604020202020204" pitchFamily="34" charset="0"/>
                <a:sym typeface="Helvetica Neue"/>
              </a:rPr>
              <a:t>1</a:t>
            </a:r>
            <a:r>
              <a:rPr lang="en-US" sz="5400" b="0"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  </a:t>
            </a:r>
            <a:endParaRPr dirty="0">
              <a:latin typeface="Arial" panose="020B0604020202020204" pitchFamily="34" charset="0"/>
              <a:cs typeface="Arial" panose="020B0604020202020204" pitchFamily="34" charset="0"/>
            </a:endParaRPr>
          </a:p>
          <a:p>
            <a:pPr marL="0" marR="0" lvl="0" indent="0" algn="ctr" rtl="0">
              <a:spcBef>
                <a:spcPts val="0"/>
              </a:spcBef>
              <a:spcAft>
                <a:spcPts val="0"/>
              </a:spcAft>
              <a:buNone/>
            </a:pPr>
            <a:r>
              <a:rPr lang="en-US" sz="4400" b="0" i="0" u="none" strike="noStrike" cap="none" baseline="30000" dirty="0">
                <a:solidFill>
                  <a:schemeClr val="lt1"/>
                </a:solidFill>
                <a:latin typeface="Arial" panose="020B0604020202020204" pitchFamily="34" charset="0"/>
                <a:ea typeface="Helvetica Neue"/>
                <a:cs typeface="Arial" panose="020B0604020202020204" pitchFamily="34" charset="0"/>
                <a:sym typeface="Helvetica Neue"/>
              </a:rPr>
              <a:t>1</a:t>
            </a:r>
            <a:r>
              <a:rPr lang="en-US" sz="4400" b="0"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Northeastern University</a:t>
            </a:r>
            <a:endParaRPr dirty="0">
              <a:latin typeface="Arial" panose="020B0604020202020204" pitchFamily="34" charset="0"/>
              <a:cs typeface="Arial" panose="020B0604020202020204" pitchFamily="34" charset="0"/>
            </a:endParaRPr>
          </a:p>
        </p:txBody>
      </p:sp>
      <p:sp>
        <p:nvSpPr>
          <p:cNvPr id="86" name="Google Shape;86;p1"/>
          <p:cNvSpPr/>
          <p:nvPr/>
        </p:nvSpPr>
        <p:spPr>
          <a:xfrm>
            <a:off x="29331763" y="7933594"/>
            <a:ext cx="13877365" cy="30012481"/>
          </a:xfrm>
          <a:prstGeom prst="rect">
            <a:avLst/>
          </a:prstGeom>
          <a:solidFill>
            <a:schemeClr val="lt1"/>
          </a:solidFill>
          <a:ln w="12700" cap="flat" cmpd="sng">
            <a:solidFill>
              <a:srgbClr val="D5DBE5"/>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274300" tIns="45700" rIns="274300" bIns="45700" anchor="t" anchorCtr="0">
            <a:noAutofit/>
          </a:bodyPr>
          <a:lstStyle/>
          <a:p>
            <a:pPr marL="0" marR="0" lvl="0" indent="0" algn="l" rtl="0">
              <a:spcBef>
                <a:spcPts val="0"/>
              </a:spcBef>
              <a:spcAft>
                <a:spcPts val="0"/>
              </a:spcAft>
              <a:buNone/>
            </a:pPr>
            <a:endParaRPr sz="3200" dirty="0">
              <a:solidFill>
                <a:schemeClr val="dk1"/>
              </a:solidFill>
              <a:latin typeface="Arial" panose="020B0604020202020204" pitchFamily="34" charset="0"/>
              <a:ea typeface="Calibri"/>
              <a:cs typeface="Arial" panose="020B0604020202020204" pitchFamily="34" charset="0"/>
              <a:sym typeface="Calibri"/>
            </a:endParaRPr>
          </a:p>
          <a:p>
            <a:pPr marL="0" marR="0" lvl="0" indent="0" algn="l" rtl="0">
              <a:spcBef>
                <a:spcPts val="0"/>
              </a:spcBef>
              <a:spcAft>
                <a:spcPts val="0"/>
              </a:spcAft>
              <a:buNone/>
            </a:pPr>
            <a:endParaRPr sz="3200" dirty="0">
              <a:solidFill>
                <a:schemeClr val="dk1"/>
              </a:solidFill>
              <a:latin typeface="Arial" panose="020B0604020202020204" pitchFamily="34" charset="0"/>
              <a:ea typeface="Calibri"/>
              <a:cs typeface="Arial" panose="020B0604020202020204" pitchFamily="34" charset="0"/>
              <a:sym typeface="Calibri"/>
            </a:endParaRPr>
          </a:p>
          <a:p>
            <a:pPr marL="0" marR="0" lvl="0" indent="0" algn="l" rtl="0">
              <a:spcBef>
                <a:spcPts val="0"/>
              </a:spcBef>
              <a:spcAft>
                <a:spcPts val="0"/>
              </a:spcAft>
              <a:buNone/>
            </a:pPr>
            <a:endParaRPr sz="3200" dirty="0">
              <a:solidFill>
                <a:schemeClr val="dk1"/>
              </a:solidFill>
              <a:latin typeface="Arial" panose="020B0604020202020204" pitchFamily="34" charset="0"/>
              <a:ea typeface="Calibri"/>
              <a:cs typeface="Arial" panose="020B0604020202020204" pitchFamily="34" charset="0"/>
              <a:sym typeface="Calibri"/>
            </a:endParaRPr>
          </a:p>
          <a:p>
            <a:pPr marL="0" marR="0" lvl="0" indent="0" algn="l" rtl="0">
              <a:spcBef>
                <a:spcPts val="0"/>
              </a:spcBef>
              <a:spcAft>
                <a:spcPts val="0"/>
              </a:spcAft>
              <a:buNone/>
            </a:pPr>
            <a:endParaRPr sz="3200" dirty="0">
              <a:solidFill>
                <a:schemeClr val="dk1"/>
              </a:solidFill>
              <a:latin typeface="Arial" panose="020B0604020202020204" pitchFamily="34" charset="0"/>
              <a:ea typeface="Calibri"/>
              <a:cs typeface="Arial" panose="020B0604020202020204" pitchFamily="34" charset="0"/>
              <a:sym typeface="Calibri"/>
            </a:endParaRPr>
          </a:p>
          <a:p>
            <a:pPr marL="0" marR="0" lvl="0" indent="0" algn="l" rtl="0">
              <a:spcBef>
                <a:spcPts val="0"/>
              </a:spcBef>
              <a:spcAft>
                <a:spcPts val="0"/>
              </a:spcAft>
              <a:buNone/>
            </a:pPr>
            <a:endParaRPr sz="3200" dirty="0">
              <a:solidFill>
                <a:schemeClr val="dk1"/>
              </a:solidFill>
              <a:latin typeface="Arial" panose="020B0604020202020204" pitchFamily="34" charset="0"/>
              <a:ea typeface="Calibri"/>
              <a:cs typeface="Arial" panose="020B0604020202020204" pitchFamily="34" charset="0"/>
              <a:sym typeface="Calibri"/>
            </a:endParaRPr>
          </a:p>
          <a:p>
            <a:pPr marL="0" marR="0" lvl="0" indent="0" algn="l" rtl="0">
              <a:spcBef>
                <a:spcPts val="0"/>
              </a:spcBef>
              <a:spcAft>
                <a:spcPts val="0"/>
              </a:spcAft>
              <a:buNone/>
            </a:pPr>
            <a:endParaRPr sz="3200" dirty="0">
              <a:solidFill>
                <a:schemeClr val="dk1"/>
              </a:solidFill>
              <a:latin typeface="Arial" panose="020B0604020202020204" pitchFamily="34" charset="0"/>
              <a:ea typeface="Calibri"/>
              <a:cs typeface="Arial" panose="020B0604020202020204" pitchFamily="34" charset="0"/>
              <a:sym typeface="Calibri"/>
            </a:endParaRPr>
          </a:p>
          <a:p>
            <a:pPr marL="0" marR="0" lvl="0" indent="0" algn="l" rtl="0">
              <a:spcBef>
                <a:spcPts val="0"/>
              </a:spcBef>
              <a:spcAft>
                <a:spcPts val="0"/>
              </a:spcAft>
              <a:buNone/>
            </a:pPr>
            <a:endParaRPr sz="3200" dirty="0">
              <a:solidFill>
                <a:schemeClr val="dk1"/>
              </a:solidFill>
              <a:latin typeface="Arial" panose="020B0604020202020204" pitchFamily="34" charset="0"/>
              <a:ea typeface="Calibri"/>
              <a:cs typeface="Arial" panose="020B0604020202020204" pitchFamily="34" charset="0"/>
              <a:sym typeface="Calibri"/>
            </a:endParaRPr>
          </a:p>
          <a:p>
            <a:pPr marL="0" marR="0" lvl="0" indent="0" algn="l" rtl="0">
              <a:spcBef>
                <a:spcPts val="0"/>
              </a:spcBef>
              <a:spcAft>
                <a:spcPts val="0"/>
              </a:spcAft>
              <a:buNone/>
            </a:pPr>
            <a:endParaRPr sz="3200" dirty="0">
              <a:solidFill>
                <a:schemeClr val="dk1"/>
              </a:solidFill>
              <a:latin typeface="Arial" panose="020B0604020202020204" pitchFamily="34" charset="0"/>
              <a:ea typeface="Calibri"/>
              <a:cs typeface="Arial" panose="020B0604020202020204" pitchFamily="34" charset="0"/>
              <a:sym typeface="Calibri"/>
            </a:endParaRPr>
          </a:p>
          <a:p>
            <a:pPr marL="0" marR="0" lvl="0" indent="0" algn="l" rtl="0">
              <a:spcBef>
                <a:spcPts val="0"/>
              </a:spcBef>
              <a:spcAft>
                <a:spcPts val="0"/>
              </a:spcAft>
              <a:buNone/>
            </a:pPr>
            <a:endParaRPr sz="3200" dirty="0">
              <a:solidFill>
                <a:schemeClr val="dk1"/>
              </a:solidFill>
              <a:latin typeface="Arial" panose="020B0604020202020204" pitchFamily="34" charset="0"/>
              <a:ea typeface="Calibri"/>
              <a:cs typeface="Arial" panose="020B0604020202020204" pitchFamily="34" charset="0"/>
              <a:sym typeface="Calibri"/>
            </a:endParaRPr>
          </a:p>
          <a:p>
            <a:pPr marL="0" marR="0" lvl="0" indent="0" algn="l" rtl="0">
              <a:spcBef>
                <a:spcPts val="0"/>
              </a:spcBef>
              <a:spcAft>
                <a:spcPts val="0"/>
              </a:spcAft>
              <a:buNone/>
            </a:pPr>
            <a:endParaRPr sz="3200" dirty="0">
              <a:solidFill>
                <a:schemeClr val="dk1"/>
              </a:solidFill>
              <a:latin typeface="Arial" panose="020B0604020202020204" pitchFamily="34" charset="0"/>
              <a:ea typeface="Calibri"/>
              <a:cs typeface="Arial" panose="020B0604020202020204" pitchFamily="34" charset="0"/>
              <a:sym typeface="Calibri"/>
            </a:endParaRPr>
          </a:p>
          <a:p>
            <a:pPr marL="0" marR="0" lvl="0" indent="0" algn="l" rtl="0">
              <a:spcBef>
                <a:spcPts val="0"/>
              </a:spcBef>
              <a:spcAft>
                <a:spcPts val="0"/>
              </a:spcAft>
              <a:buNone/>
            </a:pPr>
            <a:endParaRPr sz="3200" dirty="0">
              <a:solidFill>
                <a:schemeClr val="dk1"/>
              </a:solidFill>
              <a:latin typeface="Arial" panose="020B0604020202020204" pitchFamily="34" charset="0"/>
              <a:ea typeface="Calibri"/>
              <a:cs typeface="Arial" panose="020B0604020202020204" pitchFamily="34" charset="0"/>
              <a:sym typeface="Calibri"/>
            </a:endParaRPr>
          </a:p>
          <a:p>
            <a:pPr marL="0" marR="0" lvl="0" indent="0" algn="l" rtl="0">
              <a:spcBef>
                <a:spcPts val="0"/>
              </a:spcBef>
              <a:spcAft>
                <a:spcPts val="0"/>
              </a:spcAft>
              <a:buNone/>
            </a:pPr>
            <a:endParaRPr sz="3200" dirty="0">
              <a:solidFill>
                <a:schemeClr val="dk1"/>
              </a:solidFill>
              <a:latin typeface="Arial" panose="020B0604020202020204" pitchFamily="34" charset="0"/>
              <a:ea typeface="Calibri"/>
              <a:cs typeface="Arial" panose="020B0604020202020204" pitchFamily="34" charset="0"/>
              <a:sym typeface="Calibri"/>
            </a:endParaRPr>
          </a:p>
          <a:p>
            <a:pPr marR="0" lvl="0" algn="l" rtl="0">
              <a:spcBef>
                <a:spcPts val="0"/>
              </a:spcBef>
              <a:spcAft>
                <a:spcPts val="0"/>
              </a:spcAft>
            </a:pPr>
            <a:endParaRPr sz="3200" dirty="0">
              <a:solidFill>
                <a:schemeClr val="dk1"/>
              </a:solidFill>
              <a:latin typeface="Arial" panose="020B0604020202020204" pitchFamily="34" charset="0"/>
              <a:ea typeface="Calibri"/>
              <a:cs typeface="Arial" panose="020B0604020202020204" pitchFamily="34" charset="0"/>
              <a:sym typeface="Calibri"/>
            </a:endParaRPr>
          </a:p>
          <a:p>
            <a:pPr marL="0" marR="0" lvl="0" indent="0" algn="l" rtl="0">
              <a:spcBef>
                <a:spcPts val="0"/>
              </a:spcBef>
              <a:spcAft>
                <a:spcPts val="0"/>
              </a:spcAft>
              <a:buNone/>
            </a:pPr>
            <a:endParaRPr sz="3200" dirty="0">
              <a:solidFill>
                <a:schemeClr val="dk1"/>
              </a:solidFill>
              <a:latin typeface="Arial" panose="020B0604020202020204" pitchFamily="34" charset="0"/>
              <a:ea typeface="Calibri"/>
              <a:cs typeface="Arial" panose="020B0604020202020204" pitchFamily="34" charset="0"/>
              <a:sym typeface="Calibri"/>
            </a:endParaRPr>
          </a:p>
          <a:p>
            <a:pPr marL="0" marR="0" lvl="0" indent="0" algn="l" rtl="0">
              <a:spcBef>
                <a:spcPts val="0"/>
              </a:spcBef>
              <a:spcAft>
                <a:spcPts val="0"/>
              </a:spcAft>
              <a:buNone/>
            </a:pPr>
            <a:endParaRPr sz="3200" dirty="0">
              <a:solidFill>
                <a:schemeClr val="dk1"/>
              </a:solidFill>
              <a:latin typeface="Arial" panose="020B0604020202020204" pitchFamily="34" charset="0"/>
              <a:ea typeface="Calibri"/>
              <a:cs typeface="Arial" panose="020B0604020202020204" pitchFamily="34" charset="0"/>
              <a:sym typeface="Calibri"/>
            </a:endParaRPr>
          </a:p>
          <a:p>
            <a:pPr marL="0" marR="0" lvl="0" indent="0" algn="l" rtl="0">
              <a:spcBef>
                <a:spcPts val="0"/>
              </a:spcBef>
              <a:spcAft>
                <a:spcPts val="0"/>
              </a:spcAft>
              <a:buNone/>
            </a:pPr>
            <a:endParaRPr sz="3200" dirty="0">
              <a:solidFill>
                <a:schemeClr val="dk1"/>
              </a:solidFill>
              <a:latin typeface="Arial" panose="020B0604020202020204" pitchFamily="34" charset="0"/>
              <a:ea typeface="Calibri"/>
              <a:cs typeface="Arial" panose="020B0604020202020204" pitchFamily="34" charset="0"/>
              <a:sym typeface="Calibri"/>
            </a:endParaRPr>
          </a:p>
          <a:p>
            <a:pPr marL="0" marR="0" lvl="0" indent="0" algn="l" rtl="0">
              <a:spcBef>
                <a:spcPts val="0"/>
              </a:spcBef>
              <a:spcAft>
                <a:spcPts val="0"/>
              </a:spcAft>
              <a:buNone/>
            </a:pPr>
            <a:endParaRPr sz="3200" dirty="0">
              <a:solidFill>
                <a:schemeClr val="dk1"/>
              </a:solidFill>
              <a:latin typeface="Arial" panose="020B0604020202020204" pitchFamily="34" charset="0"/>
              <a:ea typeface="Calibri"/>
              <a:cs typeface="Arial" panose="020B0604020202020204" pitchFamily="34" charset="0"/>
              <a:sym typeface="Calibri"/>
            </a:endParaRPr>
          </a:p>
          <a:p>
            <a:pPr marL="0" marR="0" lvl="0" indent="0" algn="l" rtl="0">
              <a:spcBef>
                <a:spcPts val="0"/>
              </a:spcBef>
              <a:spcAft>
                <a:spcPts val="0"/>
              </a:spcAft>
              <a:buNone/>
            </a:pPr>
            <a:endParaRPr sz="3200" dirty="0">
              <a:solidFill>
                <a:schemeClr val="dk1"/>
              </a:solidFill>
              <a:latin typeface="Arial" panose="020B0604020202020204" pitchFamily="34" charset="0"/>
              <a:ea typeface="Helvetica Neue"/>
              <a:cs typeface="Arial" panose="020B0604020202020204" pitchFamily="34" charset="0"/>
              <a:sym typeface="Helvetica Neue"/>
            </a:endParaRPr>
          </a:p>
          <a:p>
            <a:pPr marL="0" marR="0" lvl="0" indent="0" algn="l" rtl="0">
              <a:spcBef>
                <a:spcPts val="0"/>
              </a:spcBef>
              <a:spcAft>
                <a:spcPts val="0"/>
              </a:spcAft>
              <a:buNone/>
            </a:pPr>
            <a:endParaRPr sz="3200" dirty="0">
              <a:solidFill>
                <a:schemeClr val="dk1"/>
              </a:solidFill>
              <a:latin typeface="Arial" panose="020B0604020202020204" pitchFamily="34" charset="0"/>
              <a:ea typeface="Helvetica Neue"/>
              <a:cs typeface="Arial" panose="020B0604020202020204" pitchFamily="34" charset="0"/>
              <a:sym typeface="Helvetica Neue"/>
            </a:endParaRPr>
          </a:p>
          <a:p>
            <a:pPr marL="0" marR="0" lvl="0" indent="0" algn="l" rtl="0">
              <a:spcBef>
                <a:spcPts val="0"/>
              </a:spcBef>
              <a:spcAft>
                <a:spcPts val="0"/>
              </a:spcAft>
              <a:buNone/>
            </a:pPr>
            <a:endParaRPr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dirty="0">
              <a:latin typeface="Arial" panose="020B0604020202020204" pitchFamily="34" charset="0"/>
              <a:cs typeface="Arial" panose="020B0604020202020204" pitchFamily="34" charset="0"/>
            </a:endParaRPr>
          </a:p>
          <a:p>
            <a:pPr fontAlgn="base"/>
            <a:endParaRPr lang="en-US"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fontAlgn="base"/>
            <a:endParaRPr lang="en-US" sz="3200" dirty="0">
              <a:latin typeface="Arial" panose="020B0604020202020204" pitchFamily="34" charset="0"/>
              <a:cs typeface="Arial" panose="020B0604020202020204" pitchFamily="34" charset="0"/>
            </a:endParaRPr>
          </a:p>
          <a:p>
            <a:pPr fontAlgn="base"/>
            <a:endParaRPr lang="en-US" sz="3200" dirty="0">
              <a:latin typeface="Arial" panose="020B0604020202020204" pitchFamily="34" charset="0"/>
              <a:cs typeface="Arial" panose="020B0604020202020204" pitchFamily="34" charset="0"/>
            </a:endParaRPr>
          </a:p>
          <a:p>
            <a:pPr fontAlgn="base"/>
            <a:endParaRPr lang="en-US" sz="3200" dirty="0">
              <a:latin typeface="Arial" panose="020B0604020202020204" pitchFamily="34" charset="0"/>
              <a:cs typeface="Arial" panose="020B0604020202020204" pitchFamily="34" charset="0"/>
            </a:endParaRPr>
          </a:p>
          <a:p>
            <a:pPr fontAlgn="base"/>
            <a:endParaRPr lang="en-US" sz="3200" dirty="0">
              <a:latin typeface="Arial" panose="020B0604020202020204" pitchFamily="34" charset="0"/>
              <a:cs typeface="Arial" panose="020B0604020202020204" pitchFamily="34" charset="0"/>
            </a:endParaRPr>
          </a:p>
          <a:p>
            <a:pPr fontAlgn="base"/>
            <a:endParaRPr lang="en-US" sz="3200" dirty="0">
              <a:latin typeface="Arial" panose="020B0604020202020204" pitchFamily="34" charset="0"/>
              <a:cs typeface="Arial" panose="020B0604020202020204" pitchFamily="34" charset="0"/>
            </a:endParaRPr>
          </a:p>
          <a:p>
            <a:pPr fontAlgn="base"/>
            <a:endParaRPr lang="en-US" sz="3200" dirty="0">
              <a:latin typeface="Arial" panose="020B0604020202020204" pitchFamily="34" charset="0"/>
              <a:cs typeface="Arial" panose="020B0604020202020204" pitchFamily="34" charset="0"/>
            </a:endParaRPr>
          </a:p>
          <a:p>
            <a:pPr fontAlgn="base"/>
            <a:endParaRPr lang="en-US" sz="3200" dirty="0">
              <a:latin typeface="Arial" panose="020B0604020202020204" pitchFamily="34" charset="0"/>
              <a:cs typeface="Arial" panose="020B0604020202020204" pitchFamily="34" charset="0"/>
            </a:endParaRPr>
          </a:p>
          <a:p>
            <a:pPr fontAlgn="base"/>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r>
              <a:rPr lang="en-US" sz="3200" dirty="0">
                <a:latin typeface="Arial" panose="020B0604020202020204" pitchFamily="34" charset="0"/>
                <a:cs typeface="Arial" panose="020B0604020202020204" pitchFamily="34" charset="0"/>
              </a:rPr>
              <a:t>Music encoded during adolescence differed in its functional connectivity patterns from that outside this time period, notably connecting the auditory network &amp; mPFC to reward regions</a:t>
            </a:r>
          </a:p>
          <a:p>
            <a:pPr marL="457200" indent="-457200" fontAlgn="base">
              <a:buFont typeface="Arial" panose="020B0604020202020204" pitchFamily="34" charset="0"/>
              <a:buChar char="•"/>
            </a:pPr>
            <a:r>
              <a:rPr lang="en-US" sz="3200" dirty="0">
                <a:latin typeface="Arial" panose="020B0604020202020204" pitchFamily="34" charset="0"/>
                <a:cs typeface="Arial" panose="020B0604020202020204" pitchFamily="34" charset="0"/>
              </a:rPr>
              <a:t>These preferences may reflect improved reward learning in adolescence that persists across the lifespan</a:t>
            </a:r>
          </a:p>
          <a:p>
            <a:pPr marL="457200" indent="-457200" fontAlgn="base">
              <a:buFont typeface="Arial" panose="020B0604020202020204" pitchFamily="34" charset="0"/>
              <a:buChar char="•"/>
            </a:pPr>
            <a:r>
              <a:rPr lang="en-US" sz="3200" dirty="0">
                <a:latin typeface="Arial" panose="020B0604020202020204" pitchFamily="34" charset="0"/>
                <a:cs typeface="Arial" panose="020B0604020202020204" pitchFamily="34" charset="0"/>
              </a:rPr>
              <a:t>Adolescent sensitivity to social reward may also account for these preferences, consistent with the Music for Social Bonding hypothesis</a:t>
            </a:r>
            <a:r>
              <a:rPr lang="en-US" sz="3200" baseline="30000" dirty="0">
                <a:latin typeface="Arial" panose="020B0604020202020204" pitchFamily="34" charset="0"/>
                <a:cs typeface="Arial" panose="020B0604020202020204" pitchFamily="34" charset="0"/>
              </a:rPr>
              <a:t>6</a:t>
            </a: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r>
              <a:rPr lang="en-US" sz="3200" b="1" dirty="0">
                <a:latin typeface="Arial" panose="020B0604020202020204" pitchFamily="34" charset="0"/>
                <a:cs typeface="Arial" panose="020B0604020202020204" pitchFamily="34" charset="0"/>
              </a:rPr>
              <a:t>Future Directions</a:t>
            </a:r>
            <a:r>
              <a:rPr lang="en-US" sz="3200" dirty="0">
                <a:latin typeface="Arial" panose="020B0604020202020204" pitchFamily="34" charset="0"/>
                <a:cs typeface="Arial" panose="020B0604020202020204" pitchFamily="34" charset="0"/>
              </a:rPr>
              <a:t>: Cross-sectional &amp; longitudinal music-listening fMRI studies; investigation of age-related differences on music reward-learning paradigms; SSA fMRI analyses in clinical populations </a:t>
            </a:r>
            <a:endParaRPr lang="en-US" sz="3200" b="1" dirty="0">
              <a:latin typeface="Arial" panose="020B0604020202020204" pitchFamily="34" charset="0"/>
              <a:cs typeface="Arial" panose="020B0604020202020204" pitchFamily="34" charset="0"/>
            </a:endParaRPr>
          </a:p>
          <a:p>
            <a:pPr marL="0" marR="0" lvl="0" indent="0" algn="l" rtl="0">
              <a:spcBef>
                <a:spcPts val="0"/>
              </a:spcBef>
              <a:spcAft>
                <a:spcPts val="0"/>
              </a:spcAft>
              <a:buNone/>
            </a:pPr>
            <a:endParaRPr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marR="0" lvl="0" indent="-400050" algn="l" rtl="0">
              <a:spcBef>
                <a:spcPts val="0"/>
              </a:spcBef>
              <a:spcAft>
                <a:spcPts val="0"/>
              </a:spcAft>
              <a:buClr>
                <a:schemeClr val="dk1"/>
              </a:buClr>
              <a:buSzPts val="900"/>
              <a:buFont typeface="Calibri"/>
              <a:buNone/>
            </a:pPr>
            <a:endParaRPr lang="en-US" sz="900" dirty="0">
              <a:solidFill>
                <a:schemeClr val="dk1"/>
              </a:solidFill>
              <a:latin typeface="Arial" panose="020B0604020202020204" pitchFamily="34" charset="0"/>
              <a:ea typeface="Helvetica Neue"/>
              <a:cs typeface="Arial" panose="020B0604020202020204" pitchFamily="34" charset="0"/>
              <a:sym typeface="Helvetica Neue"/>
            </a:endParaRPr>
          </a:p>
          <a:p>
            <a:pPr marL="457200" marR="0" lvl="0" indent="-400050" algn="l" rtl="0">
              <a:spcBef>
                <a:spcPts val="0"/>
              </a:spcBef>
              <a:spcAft>
                <a:spcPts val="0"/>
              </a:spcAft>
              <a:buClr>
                <a:schemeClr val="dk1"/>
              </a:buClr>
              <a:buSzPts val="900"/>
              <a:buFont typeface="Calibri"/>
              <a:buNone/>
            </a:pPr>
            <a:endParaRPr lang="en-US" sz="900" dirty="0">
              <a:solidFill>
                <a:schemeClr val="dk1"/>
              </a:solidFill>
              <a:latin typeface="Arial" panose="020B0604020202020204" pitchFamily="34" charset="0"/>
              <a:ea typeface="Helvetica Neue"/>
              <a:cs typeface="Arial" panose="020B0604020202020204" pitchFamily="34" charset="0"/>
              <a:sym typeface="Helvetica Neue"/>
            </a:endParaRPr>
          </a:p>
          <a:p>
            <a:pPr marL="457200" marR="0" lvl="0" indent="-400050" algn="l" rtl="0">
              <a:spcBef>
                <a:spcPts val="0"/>
              </a:spcBef>
              <a:spcAft>
                <a:spcPts val="0"/>
              </a:spcAft>
              <a:buClr>
                <a:schemeClr val="dk1"/>
              </a:buClr>
              <a:buSzPts val="900"/>
              <a:buFont typeface="Calibri"/>
              <a:buNone/>
            </a:pPr>
            <a:endParaRPr lang="en-US" sz="900" dirty="0">
              <a:solidFill>
                <a:schemeClr val="dk1"/>
              </a:solidFill>
              <a:latin typeface="Arial" panose="020B0604020202020204" pitchFamily="34" charset="0"/>
              <a:ea typeface="Helvetica Neue"/>
              <a:cs typeface="Arial" panose="020B0604020202020204" pitchFamily="34" charset="0"/>
              <a:sym typeface="Helvetica Neue"/>
            </a:endParaRPr>
          </a:p>
          <a:p>
            <a:pPr marL="457200" marR="0" lvl="0" indent="-400050" algn="l" rtl="0">
              <a:spcBef>
                <a:spcPts val="0"/>
              </a:spcBef>
              <a:spcAft>
                <a:spcPts val="0"/>
              </a:spcAft>
              <a:buClr>
                <a:schemeClr val="dk1"/>
              </a:buClr>
              <a:buSzPts val="900"/>
              <a:buFont typeface="Calibri"/>
              <a:buNone/>
            </a:pPr>
            <a:endParaRPr lang="en-US" sz="900" dirty="0">
              <a:solidFill>
                <a:schemeClr val="dk1"/>
              </a:solidFill>
              <a:latin typeface="Arial" panose="020B0604020202020204" pitchFamily="34" charset="0"/>
              <a:ea typeface="Helvetica Neue"/>
              <a:cs typeface="Arial" panose="020B0604020202020204" pitchFamily="34" charset="0"/>
              <a:sym typeface="Helvetica Neue"/>
            </a:endParaRPr>
          </a:p>
          <a:p>
            <a:pPr marL="457200" marR="0" lvl="0" indent="-400050" algn="l" rtl="0">
              <a:spcBef>
                <a:spcPts val="0"/>
              </a:spcBef>
              <a:spcAft>
                <a:spcPts val="0"/>
              </a:spcAft>
              <a:buClr>
                <a:schemeClr val="dk1"/>
              </a:buClr>
              <a:buSzPts val="900"/>
              <a:buFont typeface="Calibri"/>
              <a:buNone/>
            </a:pPr>
            <a:endParaRPr lang="en-US" sz="900" dirty="0">
              <a:solidFill>
                <a:schemeClr val="dk1"/>
              </a:solidFill>
              <a:latin typeface="Arial" panose="020B0604020202020204" pitchFamily="34" charset="0"/>
              <a:ea typeface="Helvetica Neue"/>
              <a:cs typeface="Arial" panose="020B0604020202020204" pitchFamily="34" charset="0"/>
              <a:sym typeface="Helvetica Neue"/>
            </a:endParaRPr>
          </a:p>
          <a:p>
            <a:pPr marL="457200" marR="0" lvl="0" indent="-400050" algn="l" rtl="0">
              <a:spcBef>
                <a:spcPts val="0"/>
              </a:spcBef>
              <a:spcAft>
                <a:spcPts val="0"/>
              </a:spcAft>
              <a:buClr>
                <a:schemeClr val="dk1"/>
              </a:buClr>
              <a:buSzPts val="900"/>
              <a:buFont typeface="Calibri"/>
              <a:buNone/>
            </a:pPr>
            <a:endParaRPr lang="en-US" sz="900" dirty="0">
              <a:solidFill>
                <a:schemeClr val="dk1"/>
              </a:solidFill>
              <a:latin typeface="Arial" panose="020B0604020202020204" pitchFamily="34" charset="0"/>
              <a:ea typeface="Helvetica Neue"/>
              <a:cs typeface="Arial" panose="020B0604020202020204" pitchFamily="34" charset="0"/>
              <a:sym typeface="Helvetica Neue"/>
            </a:endParaRPr>
          </a:p>
          <a:p>
            <a:pPr marL="457200" marR="0" lvl="0" indent="-400050" algn="l" rtl="0">
              <a:spcBef>
                <a:spcPts val="0"/>
              </a:spcBef>
              <a:spcAft>
                <a:spcPts val="0"/>
              </a:spcAft>
              <a:buClr>
                <a:schemeClr val="dk1"/>
              </a:buClr>
              <a:buSzPts val="900"/>
              <a:buFont typeface="Calibri"/>
              <a:buNone/>
            </a:pPr>
            <a:endParaRPr lang="en-US" sz="900" dirty="0">
              <a:solidFill>
                <a:schemeClr val="dk1"/>
              </a:solidFill>
              <a:latin typeface="Arial" panose="020B0604020202020204" pitchFamily="34" charset="0"/>
              <a:ea typeface="Helvetica Neue"/>
              <a:cs typeface="Arial" panose="020B0604020202020204" pitchFamily="34" charset="0"/>
              <a:sym typeface="Helvetica Neue"/>
            </a:endParaRPr>
          </a:p>
          <a:p>
            <a:pPr marL="457200" marR="0" lvl="0" indent="-400050" algn="l" rtl="0">
              <a:spcBef>
                <a:spcPts val="0"/>
              </a:spcBef>
              <a:spcAft>
                <a:spcPts val="0"/>
              </a:spcAft>
              <a:buClr>
                <a:schemeClr val="dk1"/>
              </a:buClr>
              <a:buSzPts val="900"/>
              <a:buFont typeface="Calibri"/>
              <a:buNone/>
            </a:pPr>
            <a:endParaRPr lang="en-US" sz="900" dirty="0">
              <a:solidFill>
                <a:schemeClr val="dk1"/>
              </a:solidFill>
              <a:latin typeface="Arial" panose="020B0604020202020204" pitchFamily="34" charset="0"/>
              <a:ea typeface="Helvetica Neue"/>
              <a:cs typeface="Arial" panose="020B0604020202020204" pitchFamily="34" charset="0"/>
              <a:sym typeface="Helvetica Neue"/>
            </a:endParaRPr>
          </a:p>
          <a:p>
            <a:pPr marL="457200" marR="0" lvl="0" indent="-400050" algn="l" rtl="0">
              <a:spcBef>
                <a:spcPts val="0"/>
              </a:spcBef>
              <a:spcAft>
                <a:spcPts val="0"/>
              </a:spcAft>
              <a:buClr>
                <a:schemeClr val="dk1"/>
              </a:buClr>
              <a:buSzPts val="900"/>
              <a:buFont typeface="Calibri"/>
              <a:buNone/>
            </a:pPr>
            <a:endParaRPr lang="en-US" sz="900" dirty="0">
              <a:solidFill>
                <a:schemeClr val="dk1"/>
              </a:solidFill>
              <a:latin typeface="Arial" panose="020B0604020202020204" pitchFamily="34" charset="0"/>
              <a:ea typeface="Helvetica Neue"/>
              <a:cs typeface="Arial" panose="020B0604020202020204" pitchFamily="34" charset="0"/>
              <a:sym typeface="Helvetica Neue"/>
            </a:endParaRPr>
          </a:p>
          <a:p>
            <a:pPr marL="457200" marR="0" lvl="0" indent="-400050" algn="l" rtl="0">
              <a:spcBef>
                <a:spcPts val="0"/>
              </a:spcBef>
              <a:spcAft>
                <a:spcPts val="0"/>
              </a:spcAft>
              <a:buClr>
                <a:schemeClr val="dk1"/>
              </a:buClr>
              <a:buSzPts val="900"/>
              <a:buFont typeface="Calibri"/>
              <a:buNone/>
            </a:pPr>
            <a:endParaRPr lang="en-US" sz="900" dirty="0">
              <a:solidFill>
                <a:schemeClr val="dk1"/>
              </a:solidFill>
              <a:latin typeface="Arial" panose="020B0604020202020204" pitchFamily="34" charset="0"/>
              <a:ea typeface="Helvetica Neue"/>
              <a:cs typeface="Arial" panose="020B0604020202020204" pitchFamily="34" charset="0"/>
              <a:sym typeface="Helvetica Neue"/>
            </a:endParaRPr>
          </a:p>
          <a:p>
            <a:pPr marL="457200" marR="0" lvl="0" indent="-400050" algn="l" rtl="0">
              <a:spcBef>
                <a:spcPts val="0"/>
              </a:spcBef>
              <a:spcAft>
                <a:spcPts val="0"/>
              </a:spcAft>
              <a:buClr>
                <a:schemeClr val="dk1"/>
              </a:buClr>
              <a:buSzPts val="900"/>
              <a:buFont typeface="Calibri"/>
              <a:buNone/>
            </a:pPr>
            <a:endParaRPr lang="en-US" sz="900" dirty="0">
              <a:solidFill>
                <a:schemeClr val="dk1"/>
              </a:solidFill>
              <a:latin typeface="Arial" panose="020B0604020202020204" pitchFamily="34" charset="0"/>
              <a:ea typeface="Helvetica Neue"/>
              <a:cs typeface="Arial" panose="020B0604020202020204" pitchFamily="34" charset="0"/>
              <a:sym typeface="Helvetica Neue"/>
            </a:endParaRPr>
          </a:p>
          <a:p>
            <a:pPr marL="228600" indent="-228600">
              <a:buFont typeface="+mj-lt"/>
              <a:buAutoNum type="arabicPeriod"/>
            </a:pPr>
            <a:r>
              <a:rPr lang="en-US" sz="1200" dirty="0">
                <a:latin typeface="Arial" panose="020B0604020202020204" pitchFamily="34" charset="0"/>
                <a:cs typeface="Arial" panose="020B0604020202020204" pitchFamily="34" charset="0"/>
              </a:rPr>
              <a:t>Rubin, D. C., &amp; </a:t>
            </a:r>
            <a:r>
              <a:rPr lang="en-US" sz="1200" dirty="0" err="1">
                <a:latin typeface="Arial" panose="020B0604020202020204" pitchFamily="34" charset="0"/>
                <a:cs typeface="Arial" panose="020B0604020202020204" pitchFamily="34" charset="0"/>
              </a:rPr>
              <a:t>Schulkind</a:t>
            </a:r>
            <a:r>
              <a:rPr lang="en-US" sz="1200" dirty="0">
                <a:latin typeface="Arial" panose="020B0604020202020204" pitchFamily="34" charset="0"/>
                <a:cs typeface="Arial" panose="020B0604020202020204" pitchFamily="34" charset="0"/>
              </a:rPr>
              <a:t>, M. D. (1997). The distribution of autobiographical memories across the lifespan. </a:t>
            </a:r>
            <a:r>
              <a:rPr lang="en-US" sz="1200" i="1" dirty="0">
                <a:latin typeface="Arial" panose="020B0604020202020204" pitchFamily="34" charset="0"/>
                <a:cs typeface="Arial" panose="020B0604020202020204" pitchFamily="34" charset="0"/>
              </a:rPr>
              <a:t>Memory &amp; Cognition</a:t>
            </a:r>
            <a:r>
              <a:rPr lang="en-US" sz="1200"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25</a:t>
            </a:r>
            <a:r>
              <a:rPr lang="en-US" sz="1200" dirty="0">
                <a:latin typeface="Arial" panose="020B0604020202020204" pitchFamily="34" charset="0"/>
                <a:cs typeface="Arial" panose="020B0604020202020204" pitchFamily="34" charset="0"/>
              </a:rPr>
              <a:t>(6), 859–866. </a:t>
            </a:r>
            <a:r>
              <a:rPr lang="en-US" sz="1200" dirty="0">
                <a:latin typeface="Arial" panose="020B0604020202020204" pitchFamily="34" charset="0"/>
                <a:cs typeface="Arial" panose="020B0604020202020204" pitchFamily="34" charset="0"/>
                <a:hlinkClick r:id="rId3"/>
              </a:rPr>
              <a:t>https://doi.org/10.3758/BF03211330</a:t>
            </a:r>
            <a:endParaRPr lang="en-US" sz="1200" dirty="0">
              <a:latin typeface="Arial" panose="020B0604020202020204" pitchFamily="34" charset="0"/>
              <a:cs typeface="Arial" panose="020B0604020202020204" pitchFamily="34" charset="0"/>
            </a:endParaRPr>
          </a:p>
          <a:p>
            <a:pPr marL="228600" indent="-228600">
              <a:buFont typeface="+mj-lt"/>
              <a:buAutoNum type="arabicPeriod"/>
            </a:pPr>
            <a:r>
              <a:rPr lang="en-US" sz="1200" dirty="0">
                <a:latin typeface="Arial" panose="020B0604020202020204" pitchFamily="34" charset="0"/>
                <a:cs typeface="Arial" panose="020B0604020202020204" pitchFamily="34" charset="0"/>
              </a:rPr>
              <a:t>Casey, B. J., Getz, S., &amp; Galvan, A. (2008). The adolescent brain. </a:t>
            </a:r>
            <a:r>
              <a:rPr lang="en-US" sz="1200" i="1" dirty="0">
                <a:latin typeface="Arial" panose="020B0604020202020204" pitchFamily="34" charset="0"/>
                <a:cs typeface="Arial" panose="020B0604020202020204" pitchFamily="34" charset="0"/>
              </a:rPr>
              <a:t>Developmental Review</a:t>
            </a:r>
            <a:r>
              <a:rPr lang="en-US" sz="1200"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28</a:t>
            </a:r>
            <a:r>
              <a:rPr lang="en-US" sz="1200" dirty="0">
                <a:latin typeface="Arial" panose="020B0604020202020204" pitchFamily="34" charset="0"/>
                <a:cs typeface="Arial" panose="020B0604020202020204" pitchFamily="34" charset="0"/>
              </a:rPr>
              <a:t>(1), 62–77. </a:t>
            </a:r>
            <a:r>
              <a:rPr lang="en-US" sz="1200" dirty="0">
                <a:latin typeface="Arial" panose="020B0604020202020204" pitchFamily="34" charset="0"/>
                <a:cs typeface="Arial" panose="020B0604020202020204" pitchFamily="34" charset="0"/>
                <a:hlinkClick r:id="rId4"/>
              </a:rPr>
              <a:t>https://doi.org/10.1016/j.dr.2007.08.003</a:t>
            </a:r>
            <a:endParaRPr lang="en-US" sz="1200" dirty="0">
              <a:latin typeface="Arial" panose="020B0604020202020204" pitchFamily="34" charset="0"/>
              <a:cs typeface="Arial" panose="020B0604020202020204" pitchFamily="34" charset="0"/>
            </a:endParaRPr>
          </a:p>
          <a:p>
            <a:pPr marL="228600" indent="-228600">
              <a:buFont typeface="+mj-lt"/>
              <a:buAutoNum type="arabicPeriod"/>
            </a:pPr>
            <a:r>
              <a:rPr lang="en-US" sz="1200" dirty="0">
                <a:latin typeface="Arial" panose="020B0604020202020204" pitchFamily="34" charset="0"/>
                <a:cs typeface="Arial" panose="020B0604020202020204" pitchFamily="34" charset="0"/>
              </a:rPr>
              <a:t>Steinberg, L., Albert, D., Cauffman, E., </a:t>
            </a:r>
            <a:r>
              <a:rPr lang="en-US" sz="1200" dirty="0" err="1">
                <a:latin typeface="Arial" panose="020B0604020202020204" pitchFamily="34" charset="0"/>
                <a:cs typeface="Arial" panose="020B0604020202020204" pitchFamily="34" charset="0"/>
              </a:rPr>
              <a:t>Banich</a:t>
            </a:r>
            <a:r>
              <a:rPr lang="en-US" sz="1200" dirty="0">
                <a:latin typeface="Arial" panose="020B0604020202020204" pitchFamily="34" charset="0"/>
                <a:cs typeface="Arial" panose="020B0604020202020204" pitchFamily="34" charset="0"/>
              </a:rPr>
              <a:t>, M., Graham, S., &amp; Woolard, J. (2008). Age differences in sensation seeking and impulsivity as indexed by behavior and self-report: Evidence for a dual systems model. </a:t>
            </a:r>
            <a:r>
              <a:rPr lang="en-US" sz="1200" i="1" dirty="0">
                <a:latin typeface="Arial" panose="020B0604020202020204" pitchFamily="34" charset="0"/>
                <a:cs typeface="Arial" panose="020B0604020202020204" pitchFamily="34" charset="0"/>
              </a:rPr>
              <a:t>Developmental Psychology</a:t>
            </a:r>
            <a:r>
              <a:rPr lang="en-US" sz="1200"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44</a:t>
            </a:r>
            <a:r>
              <a:rPr lang="en-US" sz="1200" dirty="0">
                <a:latin typeface="Arial" panose="020B0604020202020204" pitchFamily="34" charset="0"/>
                <a:cs typeface="Arial" panose="020B0604020202020204" pitchFamily="34" charset="0"/>
              </a:rPr>
              <a:t>(6), 1764–1778. </a:t>
            </a:r>
            <a:r>
              <a:rPr lang="en-US" sz="1200" dirty="0">
                <a:latin typeface="Arial" panose="020B0604020202020204" pitchFamily="34" charset="0"/>
                <a:cs typeface="Arial" panose="020B0604020202020204" pitchFamily="34" charset="0"/>
                <a:hlinkClick r:id="rId5"/>
              </a:rPr>
              <a:t>http://dx.doi.org/10.1037/a0012955</a:t>
            </a:r>
            <a:endParaRPr lang="en-US" sz="1200" dirty="0">
              <a:latin typeface="Arial" panose="020B0604020202020204" pitchFamily="34" charset="0"/>
              <a:cs typeface="Arial" panose="020B0604020202020204" pitchFamily="34" charset="0"/>
            </a:endParaRPr>
          </a:p>
          <a:p>
            <a:pPr marL="228600" indent="-228600">
              <a:buFont typeface="+mj-lt"/>
              <a:buAutoNum type="arabicPeriod"/>
            </a:pPr>
            <a:r>
              <a:rPr lang="en-US" sz="1200" dirty="0">
                <a:latin typeface="Arial" panose="020B0604020202020204" pitchFamily="34" charset="0"/>
                <a:cs typeface="Arial" panose="020B0604020202020204" pitchFamily="34" charset="0"/>
              </a:rPr>
              <a:t>Casey, B., </a:t>
            </a:r>
            <a:r>
              <a:rPr lang="en-US" sz="1200" dirty="0" err="1">
                <a:latin typeface="Arial" panose="020B0604020202020204" pitchFamily="34" charset="0"/>
                <a:cs typeface="Arial" panose="020B0604020202020204" pitchFamily="34" charset="0"/>
              </a:rPr>
              <a:t>Galván</a:t>
            </a:r>
            <a:r>
              <a:rPr lang="en-US" sz="1200" dirty="0">
                <a:latin typeface="Arial" panose="020B0604020202020204" pitchFamily="34" charset="0"/>
                <a:cs typeface="Arial" panose="020B0604020202020204" pitchFamily="34" charset="0"/>
              </a:rPr>
              <a:t>, A., &amp; Somerville, L. H. (2016). Beyond simple models of adolescence to an integrated circuit-based account: A commentary. </a:t>
            </a:r>
            <a:r>
              <a:rPr lang="en-US" sz="1200" i="1" dirty="0">
                <a:latin typeface="Arial" panose="020B0604020202020204" pitchFamily="34" charset="0"/>
                <a:cs typeface="Arial" panose="020B0604020202020204" pitchFamily="34" charset="0"/>
              </a:rPr>
              <a:t>Developmental Cognitive Neuroscience</a:t>
            </a:r>
            <a:r>
              <a:rPr lang="en-US" sz="1200"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17</a:t>
            </a:r>
            <a:r>
              <a:rPr lang="en-US" sz="1200" dirty="0">
                <a:latin typeface="Arial" panose="020B0604020202020204" pitchFamily="34" charset="0"/>
                <a:cs typeface="Arial" panose="020B0604020202020204" pitchFamily="34" charset="0"/>
              </a:rPr>
              <a:t>, 128–130. </a:t>
            </a:r>
            <a:r>
              <a:rPr lang="en-US" sz="1200" dirty="0">
                <a:latin typeface="Arial" panose="020B0604020202020204" pitchFamily="34" charset="0"/>
                <a:cs typeface="Arial" panose="020B0604020202020204" pitchFamily="34" charset="0"/>
                <a:hlinkClick r:id="rId6"/>
              </a:rPr>
              <a:t>https://doi.org/10.1016/j.dcn.2015.12.006</a:t>
            </a:r>
            <a:endParaRPr lang="en-US" sz="1200" dirty="0">
              <a:latin typeface="Arial" panose="020B0604020202020204" pitchFamily="34" charset="0"/>
              <a:cs typeface="Arial" panose="020B0604020202020204" pitchFamily="34" charset="0"/>
            </a:endParaRPr>
          </a:p>
          <a:p>
            <a:pPr marL="228600" indent="-228600">
              <a:buFont typeface="+mj-lt"/>
              <a:buAutoNum type="arabicPeriod"/>
            </a:pPr>
            <a:r>
              <a:rPr lang="en-US" sz="1200" dirty="0" err="1">
                <a:latin typeface="Arial" panose="020B0604020202020204" pitchFamily="34" charset="0"/>
                <a:cs typeface="Arial" panose="020B0604020202020204" pitchFamily="34" charset="0"/>
              </a:rPr>
              <a:t>Belfi</a:t>
            </a:r>
            <a:r>
              <a:rPr lang="en-US" sz="1200" dirty="0">
                <a:latin typeface="Arial" panose="020B0604020202020204" pitchFamily="34" charset="0"/>
                <a:cs typeface="Arial" panose="020B0604020202020204" pitchFamily="34" charset="0"/>
              </a:rPr>
              <a:t>, A. M., &amp; Loui, P. (2020). Musical anhedonia and rewards of music listening: Current advances and a proposed model. </a:t>
            </a:r>
            <a:r>
              <a:rPr lang="en-US" sz="1200" i="1" dirty="0">
                <a:latin typeface="Arial" panose="020B0604020202020204" pitchFamily="34" charset="0"/>
                <a:cs typeface="Arial" panose="020B0604020202020204" pitchFamily="34" charset="0"/>
              </a:rPr>
              <a:t>Annals of the New York Academy of Sciences</a:t>
            </a:r>
            <a:r>
              <a:rPr lang="en-US" sz="1200"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1464</a:t>
            </a:r>
            <a:r>
              <a:rPr lang="en-US" sz="1200" dirty="0">
                <a:latin typeface="Arial" panose="020B0604020202020204" pitchFamily="34" charset="0"/>
                <a:cs typeface="Arial" panose="020B0604020202020204" pitchFamily="34" charset="0"/>
              </a:rPr>
              <a:t>(1), 99–114. </a:t>
            </a:r>
            <a:r>
              <a:rPr lang="en-US" sz="1200" dirty="0">
                <a:latin typeface="Arial" panose="020B0604020202020204" pitchFamily="34" charset="0"/>
                <a:cs typeface="Arial" panose="020B0604020202020204" pitchFamily="34" charset="0"/>
                <a:hlinkClick r:id="rId7"/>
              </a:rPr>
              <a:t>https://doi.org/10.1111/nyas.14241</a:t>
            </a:r>
            <a:endParaRPr lang="en-US" sz="1200" dirty="0">
              <a:latin typeface="Arial" panose="020B0604020202020204" pitchFamily="34" charset="0"/>
              <a:cs typeface="Arial" panose="020B0604020202020204" pitchFamily="34" charset="0"/>
            </a:endParaRPr>
          </a:p>
          <a:p>
            <a:pPr marL="228600" indent="-228600">
              <a:buFont typeface="+mj-lt"/>
              <a:buAutoNum type="arabicPeriod"/>
            </a:pPr>
            <a:r>
              <a:rPr lang="en-US" sz="1200" dirty="0">
                <a:latin typeface="Arial" panose="020B0604020202020204" pitchFamily="34" charset="0"/>
                <a:cs typeface="Arial" panose="020B0604020202020204" pitchFamily="34" charset="0"/>
              </a:rPr>
              <a:t>Savage, P. E., Loui, P., </a:t>
            </a:r>
            <a:r>
              <a:rPr lang="en-US" sz="1200" dirty="0" err="1">
                <a:latin typeface="Arial" panose="020B0604020202020204" pitchFamily="34" charset="0"/>
                <a:cs typeface="Arial" panose="020B0604020202020204" pitchFamily="34" charset="0"/>
              </a:rPr>
              <a:t>Tarr</a:t>
            </a:r>
            <a:r>
              <a:rPr lang="en-US" sz="1200" dirty="0">
                <a:latin typeface="Arial" panose="020B0604020202020204" pitchFamily="34" charset="0"/>
                <a:cs typeface="Arial" panose="020B0604020202020204" pitchFamily="34" charset="0"/>
              </a:rPr>
              <a:t>, B., </a:t>
            </a:r>
            <a:r>
              <a:rPr lang="en-US" sz="1200" dirty="0" err="1">
                <a:latin typeface="Arial" panose="020B0604020202020204" pitchFamily="34" charset="0"/>
                <a:cs typeface="Arial" panose="020B0604020202020204" pitchFamily="34" charset="0"/>
              </a:rPr>
              <a:t>Schachner</a:t>
            </a:r>
            <a:r>
              <a:rPr lang="en-US" sz="1200" dirty="0">
                <a:latin typeface="Arial" panose="020B0604020202020204" pitchFamily="34" charset="0"/>
                <a:cs typeface="Arial" panose="020B0604020202020204" pitchFamily="34" charset="0"/>
              </a:rPr>
              <a:t>, A., </a:t>
            </a:r>
            <a:r>
              <a:rPr lang="en-US" sz="1200" dirty="0" err="1">
                <a:latin typeface="Arial" panose="020B0604020202020204" pitchFamily="34" charset="0"/>
                <a:cs typeface="Arial" panose="020B0604020202020204" pitchFamily="34" charset="0"/>
              </a:rPr>
              <a:t>Glowacki</a:t>
            </a:r>
            <a:r>
              <a:rPr lang="en-US" sz="1200" dirty="0">
                <a:latin typeface="Arial" panose="020B0604020202020204" pitchFamily="34" charset="0"/>
                <a:cs typeface="Arial" panose="020B0604020202020204" pitchFamily="34" charset="0"/>
              </a:rPr>
              <a:t>, L., </a:t>
            </a:r>
            <a:r>
              <a:rPr lang="en-US" sz="1200" dirty="0" err="1">
                <a:latin typeface="Arial" panose="020B0604020202020204" pitchFamily="34" charset="0"/>
                <a:cs typeface="Arial" panose="020B0604020202020204" pitchFamily="34" charset="0"/>
              </a:rPr>
              <a:t>Mithen</a:t>
            </a:r>
            <a:r>
              <a:rPr lang="en-US" sz="1200" dirty="0">
                <a:latin typeface="Arial" panose="020B0604020202020204" pitchFamily="34" charset="0"/>
                <a:cs typeface="Arial" panose="020B0604020202020204" pitchFamily="34" charset="0"/>
              </a:rPr>
              <a:t>, S., &amp; Fitch, W. T. (2021). Music as a coevolved system for social bonding. </a:t>
            </a:r>
            <a:r>
              <a:rPr lang="en-US" sz="1200" i="1" dirty="0">
                <a:latin typeface="Arial" panose="020B0604020202020204" pitchFamily="34" charset="0"/>
                <a:cs typeface="Arial" panose="020B0604020202020204" pitchFamily="34" charset="0"/>
              </a:rPr>
              <a:t>Behavioral and Brain Sciences</a:t>
            </a:r>
            <a:r>
              <a:rPr lang="en-US" sz="1200" dirty="0">
                <a:latin typeface="Arial" panose="020B0604020202020204" pitchFamily="34" charset="0"/>
                <a:cs typeface="Arial" panose="020B0604020202020204" pitchFamily="34" charset="0"/>
              </a:rPr>
              <a:t>, </a:t>
            </a:r>
            <a:r>
              <a:rPr lang="en-US" sz="1200" i="1" dirty="0">
                <a:latin typeface="Arial" panose="020B0604020202020204" pitchFamily="34" charset="0"/>
                <a:cs typeface="Arial" panose="020B0604020202020204" pitchFamily="34" charset="0"/>
              </a:rPr>
              <a:t>44</a:t>
            </a:r>
            <a:r>
              <a:rPr lang="en-US" sz="12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hlinkClick r:id="rId8"/>
              </a:rPr>
              <a:t>https://doi.org/10.1017/S0140525X20000333</a:t>
            </a:r>
            <a:endParaRPr lang="en-US" dirty="0">
              <a:solidFill>
                <a:schemeClr val="dk1"/>
              </a:solidFill>
              <a:latin typeface="Arial" panose="020B0604020202020204" pitchFamily="34" charset="0"/>
              <a:ea typeface="Helvetica Neue"/>
              <a:cs typeface="Arial" panose="020B0604020202020204" pitchFamily="34" charset="0"/>
              <a:sym typeface="Helvetica Neue"/>
            </a:endParaRPr>
          </a:p>
          <a:p>
            <a:pPr marL="0" marR="0" lvl="0" indent="0" algn="l" rtl="0">
              <a:spcBef>
                <a:spcPts val="0"/>
              </a:spcBef>
              <a:spcAft>
                <a:spcPts val="0"/>
              </a:spcAft>
              <a:buNone/>
            </a:pPr>
            <a:endParaRPr lang="en-US" dirty="0">
              <a:solidFill>
                <a:schemeClr val="dk1"/>
              </a:solidFill>
              <a:latin typeface="Arial" panose="020B0604020202020204" pitchFamily="34" charset="0"/>
              <a:ea typeface="Helvetica Neue"/>
              <a:cs typeface="Arial" panose="020B0604020202020204" pitchFamily="34" charset="0"/>
              <a:sym typeface="Helvetica Neue"/>
            </a:endParaRPr>
          </a:p>
          <a:p>
            <a:pPr marL="0" marR="0" lvl="0" indent="0" algn="l" rtl="0">
              <a:spcBef>
                <a:spcPts val="0"/>
              </a:spcBef>
              <a:spcAft>
                <a:spcPts val="0"/>
              </a:spcAft>
              <a:buNone/>
            </a:pPr>
            <a:r>
              <a:rPr lang="en-US" dirty="0">
                <a:solidFill>
                  <a:schemeClr val="dk1"/>
                </a:solidFill>
                <a:latin typeface="Arial" panose="020B0604020202020204" pitchFamily="34" charset="0"/>
                <a:ea typeface="Helvetica Neue"/>
                <a:cs typeface="Arial" panose="020B0604020202020204" pitchFamily="34" charset="0"/>
                <a:sym typeface="Helvetica Neue"/>
              </a:rPr>
              <a:t>We acknowledge support from Grammy Foundation, NSF-CAREER 1945436, NSF-STTR 2014870, and Kim and Glenn Campbell Foundation.</a:t>
            </a:r>
            <a:endParaRPr dirty="0">
              <a:latin typeface="Arial" panose="020B0604020202020204" pitchFamily="34" charset="0"/>
              <a:cs typeface="Arial" panose="020B0604020202020204" pitchFamily="34" charset="0"/>
            </a:endParaRPr>
          </a:p>
          <a:p>
            <a:pPr marL="0" marR="0" lvl="0" indent="0" algn="l" rtl="0">
              <a:spcBef>
                <a:spcPts val="0"/>
              </a:spcBef>
              <a:spcAft>
                <a:spcPts val="0"/>
              </a:spcAft>
              <a:buNone/>
            </a:pPr>
            <a:endParaRPr sz="1000" dirty="0">
              <a:solidFill>
                <a:schemeClr val="dk1"/>
              </a:solidFill>
              <a:latin typeface="Helvetica Neue"/>
              <a:ea typeface="Helvetica Neue"/>
              <a:cs typeface="Helvetica Neue"/>
              <a:sym typeface="Helvetica Neue"/>
            </a:endParaRPr>
          </a:p>
        </p:txBody>
      </p:sp>
      <p:sp>
        <p:nvSpPr>
          <p:cNvPr id="87" name="Google Shape;87;p1"/>
          <p:cNvSpPr/>
          <p:nvPr/>
        </p:nvSpPr>
        <p:spPr>
          <a:xfrm>
            <a:off x="15013484" y="7993350"/>
            <a:ext cx="13877365" cy="29954250"/>
          </a:xfrm>
          <a:prstGeom prst="rect">
            <a:avLst/>
          </a:prstGeom>
          <a:solidFill>
            <a:schemeClr val="lt1"/>
          </a:solidFill>
          <a:ln w="12700" cap="flat" cmpd="sng">
            <a:solidFill>
              <a:srgbClr val="D5DBE5"/>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274300" tIns="45700" rIns="274300" bIns="45700" anchor="t" anchorCtr="0">
            <a:noAutofit/>
          </a:bodyPr>
          <a:lstStyle/>
          <a:p>
            <a:pPr marL="457200" indent="-457200" fontAlgn="base">
              <a:buFont typeface="Arial" panose="020B0604020202020204" pitchFamily="34" charset="0"/>
              <a:buChar char="•"/>
            </a:pPr>
            <a:r>
              <a:rPr lang="en-US" sz="3200" dirty="0">
                <a:latin typeface="Arial" panose="020B0604020202020204" pitchFamily="34" charset="0"/>
                <a:cs typeface="Arial" panose="020B0604020202020204" pitchFamily="34" charset="0"/>
              </a:rPr>
              <a:t>fMRI data were acquired using a Siemens </a:t>
            </a:r>
            <a:r>
              <a:rPr lang="en-US" sz="3200" dirty="0" err="1">
                <a:latin typeface="Arial" panose="020B0604020202020204" pitchFamily="34" charset="0"/>
                <a:cs typeface="Arial" panose="020B0604020202020204" pitchFamily="34" charset="0"/>
              </a:rPr>
              <a:t>Magnetom</a:t>
            </a:r>
            <a:r>
              <a:rPr lang="en-US" sz="3200" dirty="0">
                <a:latin typeface="Arial" panose="020B0604020202020204" pitchFamily="34" charset="0"/>
                <a:cs typeface="Arial" panose="020B0604020202020204" pitchFamily="34" charset="0"/>
              </a:rPr>
              <a:t> 3T MR. Continuous acquisition was used for 1440 volumes with a fast TR of 475 </a:t>
            </a:r>
            <a:r>
              <a:rPr lang="en-US" sz="3200" dirty="0" err="1">
                <a:latin typeface="Arial" panose="020B0604020202020204" pitchFamily="34" charset="0"/>
                <a:cs typeface="Arial" panose="020B0604020202020204" pitchFamily="34" charset="0"/>
              </a:rPr>
              <a:t>ms.</a:t>
            </a:r>
            <a:r>
              <a:rPr lang="en-US" sz="3200" dirty="0">
                <a:latin typeface="Arial" panose="020B0604020202020204" pitchFamily="34" charset="0"/>
                <a:cs typeface="Arial" panose="020B0604020202020204" pitchFamily="34" charset="0"/>
              </a:rPr>
              <a:t> Forty-eight axial slices were acquired as echo-planar imaging (EPI) functional volumes covering the whole brain (voxel size = 3 mm³).</a:t>
            </a:r>
          </a:p>
          <a:p>
            <a:pPr marL="457200" indent="-457200" fontAlgn="base">
              <a:buFont typeface="Arial" panose="020B0604020202020204" pitchFamily="34" charset="0"/>
              <a:buChar char="•"/>
            </a:pPr>
            <a:r>
              <a:rPr lang="en-US" sz="3200" dirty="0">
                <a:latin typeface="Arial" panose="020B0604020202020204" pitchFamily="34" charset="0"/>
                <a:cs typeface="Arial" panose="020B0604020202020204" pitchFamily="34" charset="0"/>
              </a:rPr>
              <a:t>Data were preprocessed and analyzed using SPM12 (Statistical Parametric Mapping) software and the CONN Toolbox. </a:t>
            </a:r>
          </a:p>
          <a:p>
            <a:pPr marL="457200" indent="-457200" fontAlgn="base">
              <a:buFont typeface="Arial" panose="020B0604020202020204" pitchFamily="34" charset="0"/>
              <a:buChar char="•"/>
            </a:pPr>
            <a:r>
              <a:rPr lang="en-US" sz="3200" dirty="0">
                <a:solidFill>
                  <a:schemeClr val="dk1"/>
                </a:solidFill>
                <a:latin typeface="Arial" panose="020B0604020202020204" pitchFamily="34" charset="0"/>
                <a:ea typeface="Helvetica Neue"/>
                <a:cs typeface="Arial" panose="020B0604020202020204" pitchFamily="34" charset="0"/>
                <a:sym typeface="Helvetica Neue"/>
              </a:rPr>
              <a:t>For seed to whole brain functional connectivity analyses, we seeded the mPFC as defined by the CONN toolbox, the anterior Insula as defined by previous work (CITATION), and the Auditory Network</a:t>
            </a:r>
            <a:endParaRPr lang="en-US" sz="3200" kern="1200" dirty="0">
              <a:solidFill>
                <a:schemeClr val="tx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r>
              <a:rPr lang="en-US" sz="3200" kern="1200" dirty="0">
                <a:solidFill>
                  <a:schemeClr val="tx1"/>
                </a:solidFill>
                <a:latin typeface="Arial" panose="020B0604020202020204" pitchFamily="34" charset="0"/>
                <a:ea typeface="Helvetica Neue"/>
                <a:cs typeface="Arial" panose="020B0604020202020204" pitchFamily="34" charset="0"/>
                <a:sym typeface="Helvetica Neue"/>
              </a:rPr>
              <a:t>For ROI-ROI connectivity analyses, we used Reward and Auditory Networks defined by previous work in our lab (CITATION), along with the mPFC &amp; anterior Insula seed</a:t>
            </a:r>
          </a:p>
          <a:p>
            <a:pPr marL="457200" indent="-457200" fontAlgn="base">
              <a:buFont typeface="Arial" panose="020B0604020202020204" pitchFamily="34" charset="0"/>
              <a:buChar char="•"/>
            </a:pPr>
            <a:endParaRPr lang="en-US" sz="3200" kern="1200" dirty="0">
              <a:solidFill>
                <a:schemeClr val="tx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kern="1200" dirty="0">
              <a:solidFill>
                <a:schemeClr val="tx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kern="1200" dirty="0">
              <a:solidFill>
                <a:schemeClr val="tx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kern="1200" dirty="0">
              <a:solidFill>
                <a:schemeClr val="tx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kern="1200" dirty="0">
              <a:solidFill>
                <a:schemeClr val="tx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kern="1200" dirty="0">
              <a:solidFill>
                <a:schemeClr val="tx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kern="1200" dirty="0">
              <a:solidFill>
                <a:schemeClr val="tx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pic>
        <p:nvPicPr>
          <p:cNvPr id="88" name="Google Shape;88;p1"/>
          <p:cNvPicPr preferRelativeResize="0"/>
          <p:nvPr/>
        </p:nvPicPr>
        <p:blipFill rotWithShape="1">
          <a:blip r:embed="rId9">
            <a:alphaModFix/>
          </a:blip>
          <a:srcRect/>
          <a:stretch/>
        </p:blipFill>
        <p:spPr>
          <a:xfrm>
            <a:off x="1344707" y="2944337"/>
            <a:ext cx="3314379" cy="3072487"/>
          </a:xfrm>
          <a:prstGeom prst="rect">
            <a:avLst/>
          </a:prstGeom>
          <a:noFill/>
          <a:ln>
            <a:noFill/>
          </a:ln>
        </p:spPr>
      </p:pic>
      <p:pic>
        <p:nvPicPr>
          <p:cNvPr id="89" name="Google Shape;89;p1" descr="A picture containing drawing&#10;&#10;Description automatically generated"/>
          <p:cNvPicPr preferRelativeResize="0"/>
          <p:nvPr/>
        </p:nvPicPr>
        <p:blipFill rotWithShape="1">
          <a:blip r:embed="rId10">
            <a:alphaModFix/>
          </a:blip>
          <a:srcRect/>
          <a:stretch/>
        </p:blipFill>
        <p:spPr>
          <a:xfrm>
            <a:off x="37500644" y="2944337"/>
            <a:ext cx="3908614" cy="2835810"/>
          </a:xfrm>
          <a:prstGeom prst="rect">
            <a:avLst/>
          </a:prstGeom>
          <a:noFill/>
          <a:ln>
            <a:noFill/>
          </a:ln>
        </p:spPr>
      </p:pic>
      <p:sp>
        <p:nvSpPr>
          <p:cNvPr id="90" name="Google Shape;90;p1"/>
          <p:cNvSpPr/>
          <p:nvPr/>
        </p:nvSpPr>
        <p:spPr>
          <a:xfrm>
            <a:off x="645458" y="6591301"/>
            <a:ext cx="13877365" cy="1402048"/>
          </a:xfrm>
          <a:prstGeom prst="rect">
            <a:avLst/>
          </a:prstGeom>
          <a:solidFill>
            <a:srgbClr val="9A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5200" b="1" dirty="0">
                <a:solidFill>
                  <a:schemeClr val="lt1"/>
                </a:solidFill>
                <a:latin typeface="Arial" panose="020B0604020202020204" pitchFamily="34" charset="0"/>
                <a:ea typeface="Helvetica Neue"/>
                <a:cs typeface="Arial" panose="020B0604020202020204" pitchFamily="34" charset="0"/>
                <a:sym typeface="Helvetica Neue"/>
              </a:rPr>
              <a:t>Background</a:t>
            </a:r>
            <a:endParaRPr sz="5200" dirty="0">
              <a:latin typeface="Arial" panose="020B0604020202020204" pitchFamily="34" charset="0"/>
              <a:cs typeface="Arial" panose="020B0604020202020204" pitchFamily="34" charset="0"/>
            </a:endParaRPr>
          </a:p>
        </p:txBody>
      </p:sp>
      <p:sp>
        <p:nvSpPr>
          <p:cNvPr id="100" name="Google Shape;100;p1"/>
          <p:cNvSpPr/>
          <p:nvPr/>
        </p:nvSpPr>
        <p:spPr>
          <a:xfrm>
            <a:off x="29342188" y="26973385"/>
            <a:ext cx="13877365" cy="1340689"/>
          </a:xfrm>
          <a:prstGeom prst="rect">
            <a:avLst/>
          </a:prstGeom>
          <a:solidFill>
            <a:srgbClr val="9A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5200" b="1" dirty="0">
                <a:solidFill>
                  <a:schemeClr val="lt1"/>
                </a:solidFill>
                <a:latin typeface="Arial" panose="020B0604020202020204" pitchFamily="34" charset="0"/>
                <a:ea typeface="Helvetica Neue"/>
                <a:cs typeface="Arial" panose="020B0604020202020204" pitchFamily="34" charset="0"/>
                <a:sym typeface="Helvetica Neue"/>
              </a:rPr>
              <a:t>Discussion </a:t>
            </a:r>
            <a:endParaRPr sz="5200" dirty="0">
              <a:latin typeface="Arial" panose="020B0604020202020204" pitchFamily="34" charset="0"/>
              <a:cs typeface="Arial" panose="020B0604020202020204" pitchFamily="34" charset="0"/>
            </a:endParaRPr>
          </a:p>
        </p:txBody>
      </p:sp>
      <p:sp>
        <p:nvSpPr>
          <p:cNvPr id="102" name="Google Shape;102;p1"/>
          <p:cNvSpPr/>
          <p:nvPr/>
        </p:nvSpPr>
        <p:spPr>
          <a:xfrm>
            <a:off x="29342188" y="33595796"/>
            <a:ext cx="13877365" cy="1618488"/>
          </a:xfrm>
          <a:prstGeom prst="rect">
            <a:avLst/>
          </a:prstGeom>
          <a:solidFill>
            <a:srgbClr val="AEABAB"/>
          </a:solid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5800" b="1" dirty="0">
                <a:solidFill>
                  <a:schemeClr val="lt1"/>
                </a:solidFill>
                <a:latin typeface="Arial" panose="020B0604020202020204" pitchFamily="34" charset="0"/>
                <a:ea typeface="Helvetica Neue"/>
                <a:cs typeface="Arial" panose="020B0604020202020204" pitchFamily="34" charset="0"/>
                <a:sym typeface="Helvetica Neue"/>
              </a:rPr>
              <a:t>References </a:t>
            </a:r>
            <a:endParaRPr sz="5800" dirty="0">
              <a:latin typeface="Arial" panose="020B0604020202020204" pitchFamily="34" charset="0"/>
              <a:cs typeface="Arial" panose="020B0604020202020204" pitchFamily="34" charset="0"/>
            </a:endParaRPr>
          </a:p>
        </p:txBody>
      </p:sp>
      <p:sp>
        <p:nvSpPr>
          <p:cNvPr id="107" name="Google Shape;107;p1"/>
          <p:cNvSpPr/>
          <p:nvPr/>
        </p:nvSpPr>
        <p:spPr>
          <a:xfrm>
            <a:off x="29302709" y="17086100"/>
            <a:ext cx="13935472" cy="1613647"/>
          </a:xfrm>
          <a:prstGeom prst="rect">
            <a:avLst/>
          </a:prstGeom>
          <a:solidFill>
            <a:srgbClr val="9A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5200" b="1" dirty="0">
                <a:solidFill>
                  <a:schemeClr val="lt1"/>
                </a:solidFill>
                <a:latin typeface="Arial" panose="020B0604020202020204" pitchFamily="34" charset="0"/>
                <a:ea typeface="Helvetica Neue"/>
                <a:cs typeface="Arial" panose="020B0604020202020204" pitchFamily="34" charset="0"/>
                <a:sym typeface="Helvetica Neue"/>
              </a:rPr>
              <a:t>ROI-ROI Connectivity</a:t>
            </a:r>
            <a:endParaRPr sz="5200" dirty="0">
              <a:latin typeface="Arial" panose="020B0604020202020204" pitchFamily="34" charset="0"/>
              <a:cs typeface="Arial" panose="020B0604020202020204" pitchFamily="34" charset="0"/>
            </a:endParaRPr>
          </a:p>
        </p:txBody>
      </p:sp>
      <p:sp>
        <p:nvSpPr>
          <p:cNvPr id="121" name="Google Shape;121;p1"/>
          <p:cNvSpPr/>
          <p:nvPr/>
        </p:nvSpPr>
        <p:spPr>
          <a:xfrm>
            <a:off x="15004042" y="16367900"/>
            <a:ext cx="13877365" cy="1613647"/>
          </a:xfrm>
          <a:prstGeom prst="rect">
            <a:avLst/>
          </a:prstGeom>
          <a:solidFill>
            <a:srgbClr val="9A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5200" b="1" dirty="0">
                <a:solidFill>
                  <a:schemeClr val="lt1"/>
                </a:solidFill>
                <a:latin typeface="Arial" panose="020B0604020202020204" pitchFamily="34" charset="0"/>
                <a:ea typeface="Helvetica Neue"/>
                <a:cs typeface="Arial" panose="020B0604020202020204" pitchFamily="34" charset="0"/>
                <a:sym typeface="Helvetica Neue"/>
              </a:rPr>
              <a:t>Univariate Main Effect of Age of Exposure</a:t>
            </a:r>
            <a:endParaRPr sz="5200" dirty="0">
              <a:latin typeface="Arial" panose="020B0604020202020204" pitchFamily="34" charset="0"/>
              <a:cs typeface="Arial" panose="020B0604020202020204" pitchFamily="34" charset="0"/>
            </a:endParaRPr>
          </a:p>
        </p:txBody>
      </p:sp>
      <p:sp>
        <p:nvSpPr>
          <p:cNvPr id="165" name="Google Shape;165;p1"/>
          <p:cNvSpPr/>
          <p:nvPr/>
        </p:nvSpPr>
        <p:spPr>
          <a:xfrm>
            <a:off x="15013963" y="25012941"/>
            <a:ext cx="13877365" cy="1394021"/>
          </a:xfrm>
          <a:prstGeom prst="rect">
            <a:avLst/>
          </a:prstGeom>
          <a:solidFill>
            <a:srgbClr val="9A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lvl="0" algn="ctr"/>
            <a:r>
              <a:rPr lang="en-US" sz="5200" b="1" dirty="0">
                <a:solidFill>
                  <a:schemeClr val="lt1"/>
                </a:solidFill>
                <a:latin typeface="Arial" panose="020B0604020202020204" pitchFamily="34" charset="0"/>
                <a:ea typeface="Helvetica Neue"/>
                <a:cs typeface="Arial" panose="020B0604020202020204" pitchFamily="34" charset="0"/>
                <a:sym typeface="Helvetica Neue"/>
              </a:rPr>
              <a:t>Anterior Insula Seed-Based Connectivity</a:t>
            </a:r>
            <a:endParaRPr lang="en-US" sz="5200" dirty="0">
              <a:latin typeface="Arial" panose="020B0604020202020204" pitchFamily="34" charset="0"/>
              <a:cs typeface="Arial" panose="020B0604020202020204" pitchFamily="34" charset="0"/>
            </a:endParaRPr>
          </a:p>
        </p:txBody>
      </p:sp>
      <p:sp>
        <p:nvSpPr>
          <p:cNvPr id="168" name="Google Shape;168;p1"/>
          <p:cNvSpPr txBox="1"/>
          <p:nvPr/>
        </p:nvSpPr>
        <p:spPr>
          <a:xfrm>
            <a:off x="15111863" y="24140552"/>
            <a:ext cx="14366068"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000"/>
              <a:buFont typeface="Arial"/>
              <a:buNone/>
            </a:pPr>
            <a:r>
              <a:rPr lang="en-US" sz="2000" dirty="0">
                <a:solidFill>
                  <a:srgbClr val="000000"/>
                </a:solidFill>
                <a:latin typeface="Arial" panose="020B0604020202020204" pitchFamily="34" charset="0"/>
                <a:ea typeface="Helvetica Neue"/>
                <a:cs typeface="Arial" panose="020B0604020202020204" pitchFamily="34" charset="0"/>
                <a:sym typeface="Helvetica Neue"/>
              </a:rPr>
              <a:t>Voxel Threshold: p FDR-corrected &lt;0.05; Cluster Threshold: p FDR-corrected &lt;0.05</a:t>
            </a:r>
          </a:p>
          <a:p>
            <a:pPr marL="0" marR="0" lvl="0" indent="0" algn="l" rtl="0">
              <a:spcBef>
                <a:spcPts val="0"/>
              </a:spcBef>
              <a:spcAft>
                <a:spcPts val="0"/>
              </a:spcAft>
              <a:buClr>
                <a:srgbClr val="000000"/>
              </a:buClr>
              <a:buSzPts val="2000"/>
              <a:buFont typeface="Arial"/>
              <a:buNone/>
            </a:pPr>
            <a:r>
              <a:rPr lang="en-US" sz="2000" dirty="0">
                <a:latin typeface="Arial" panose="020B0604020202020204" pitchFamily="34" charset="0"/>
                <a:ea typeface="Helvetica Neue"/>
                <a:cs typeface="Arial" panose="020B0604020202020204" pitchFamily="34" charset="0"/>
                <a:sym typeface="Helvetica Neue"/>
              </a:rPr>
              <a:t>Music from childhood (0-11) and adulthood (26-45) did not survive corrections</a:t>
            </a:r>
            <a:endParaRPr dirty="0">
              <a:latin typeface="Arial" panose="020B0604020202020204" pitchFamily="34" charset="0"/>
              <a:cs typeface="Arial" panose="020B0604020202020204" pitchFamily="34" charset="0"/>
            </a:endParaRPr>
          </a:p>
        </p:txBody>
      </p:sp>
      <p:sp>
        <p:nvSpPr>
          <p:cNvPr id="169" name="Google Shape;87;p1">
            <a:extLst>
              <a:ext uri="{FF2B5EF4-FFF2-40B4-BE49-F238E27FC236}">
                <a16:creationId xmlns:a16="http://schemas.microsoft.com/office/drawing/2014/main" id="{54F7C366-E575-8F4D-8A46-DB1E95245786}"/>
              </a:ext>
            </a:extLst>
          </p:cNvPr>
          <p:cNvSpPr/>
          <p:nvPr/>
        </p:nvSpPr>
        <p:spPr>
          <a:xfrm>
            <a:off x="647416" y="7993349"/>
            <a:ext cx="13877365" cy="29952727"/>
          </a:xfrm>
          <a:prstGeom prst="rect">
            <a:avLst/>
          </a:prstGeom>
          <a:solidFill>
            <a:schemeClr val="lt1"/>
          </a:solidFill>
          <a:ln w="12700" cap="flat" cmpd="sng">
            <a:solidFill>
              <a:srgbClr val="D5DBE5"/>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274300" tIns="45700" rIns="274300" bIns="45700" anchor="t" anchorCtr="0">
            <a:noAutofit/>
          </a:bodyPr>
          <a:lstStyle/>
          <a:p>
            <a:pPr marL="457200" indent="-457200" fontAlgn="base">
              <a:buFont typeface="Arial" panose="020B0604020202020204" pitchFamily="34" charset="0"/>
              <a:buChar char="•"/>
            </a:pPr>
            <a:r>
              <a:rPr lang="en-US" sz="3200" dirty="0">
                <a:latin typeface="Arial" panose="020B0604020202020204" pitchFamily="34" charset="0"/>
                <a:cs typeface="Arial" panose="020B0604020202020204" pitchFamily="34" charset="0"/>
              </a:rPr>
              <a:t>Older adults tend to recall a disproportionately high number of autobiographical memories from their adolescence and young adulthood compared to any other time across the lifespan (the “reminiscence bump”)</a:t>
            </a:r>
            <a:r>
              <a:rPr lang="en-US" sz="3200" baseline="30000" dirty="0">
                <a:latin typeface="Arial" panose="020B0604020202020204" pitchFamily="34" charset="0"/>
                <a:cs typeface="Arial" panose="020B0604020202020204" pitchFamily="34" charset="0"/>
              </a:rPr>
              <a:t>1</a:t>
            </a: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r>
              <a:rPr lang="en-US" sz="3200" dirty="0">
                <a:latin typeface="Arial" panose="020B0604020202020204" pitchFamily="34" charset="0"/>
                <a:cs typeface="Arial" panose="020B0604020202020204" pitchFamily="34" charset="0"/>
              </a:rPr>
              <a:t>This population recalls more autobiographical memories in response to music from this time and show lifelong preferences for this music:</a:t>
            </a: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fontAlgn="base"/>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r>
              <a:rPr lang="en-US" sz="3200" dirty="0">
                <a:latin typeface="Arial" panose="020B0604020202020204" pitchFamily="34" charset="0"/>
                <a:cs typeface="Arial" panose="020B0604020202020204" pitchFamily="34" charset="0"/>
              </a:rPr>
              <a:t>Adolescents display relatively high sensitivity to reward, attributed to disproportionate maturation of subcortical limbic regions compared to </a:t>
            </a:r>
            <a:r>
              <a:rPr lang="en-US" sz="3200" dirty="0" err="1">
                <a:latin typeface="Arial" panose="020B0604020202020204" pitchFamily="34" charset="0"/>
                <a:cs typeface="Arial" panose="020B0604020202020204" pitchFamily="34" charset="0"/>
              </a:rPr>
              <a:t>frontocortical</a:t>
            </a:r>
            <a:r>
              <a:rPr lang="en-US" sz="3200" dirty="0">
                <a:latin typeface="Arial" panose="020B0604020202020204" pitchFamily="34" charset="0"/>
                <a:cs typeface="Arial" panose="020B0604020202020204" pitchFamily="34" charset="0"/>
              </a:rPr>
              <a:t> regions</a:t>
            </a:r>
            <a:r>
              <a:rPr lang="en-US" sz="3200" baseline="30000" dirty="0">
                <a:latin typeface="Arial" panose="020B0604020202020204" pitchFamily="34" charset="0"/>
                <a:cs typeface="Arial" panose="020B0604020202020204" pitchFamily="34" charset="0"/>
              </a:rPr>
              <a:t>2,3</a:t>
            </a:r>
            <a:endParaRPr lang="en-US" sz="3200" dirty="0">
              <a:latin typeface="Arial" panose="020B0604020202020204" pitchFamily="34" charset="0"/>
              <a:cs typeface="Arial" panose="020B0604020202020204" pitchFamily="34" charset="0"/>
            </a:endParaRPr>
          </a:p>
          <a:p>
            <a:pPr fontAlgn="base"/>
            <a:endParaRPr lang="en-US" sz="3200" dirty="0">
              <a:latin typeface="Arial" panose="020B0604020202020204" pitchFamily="34" charset="0"/>
              <a:cs typeface="Arial" panose="020B0604020202020204" pitchFamily="34" charset="0"/>
            </a:endParaRPr>
          </a:p>
          <a:p>
            <a:pPr fontAlgn="base"/>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endParaRPr lang="en-US" sz="3200" dirty="0">
              <a:latin typeface="Arial" panose="020B0604020202020204" pitchFamily="34" charset="0"/>
              <a:cs typeface="Arial" panose="020B0604020202020204" pitchFamily="34" charset="0"/>
            </a:endParaRPr>
          </a:p>
          <a:p>
            <a:pPr fontAlgn="base"/>
            <a:endParaRPr lang="en-US" sz="3200" dirty="0">
              <a:latin typeface="Arial" panose="020B0604020202020204" pitchFamily="34" charset="0"/>
              <a:cs typeface="Arial" panose="020B0604020202020204" pitchFamily="34" charset="0"/>
            </a:endParaRPr>
          </a:p>
          <a:p>
            <a:pPr marL="457200" indent="-457200" fontAlgn="base">
              <a:buFont typeface="Arial" panose="020B0604020202020204" pitchFamily="34" charset="0"/>
              <a:buChar char="•"/>
            </a:pPr>
            <a:r>
              <a:rPr lang="en-US" sz="3200" dirty="0">
                <a:latin typeface="Arial" panose="020B0604020202020204" pitchFamily="34" charset="0"/>
                <a:cs typeface="Arial" panose="020B0604020202020204" pitchFamily="34" charset="0"/>
              </a:rPr>
              <a:t>Pleasurable music listening experiences involves similar circuitry, as the anterior insula facilitates interactions between the auditory and reward systems:</a:t>
            </a:r>
            <a:r>
              <a:rPr lang="en-US" sz="3200" baseline="30000" dirty="0">
                <a:latin typeface="Arial" panose="020B0604020202020204" pitchFamily="34" charset="0"/>
                <a:cs typeface="Arial" panose="020B0604020202020204" pitchFamily="34" charset="0"/>
              </a:rPr>
              <a:t>5</a:t>
            </a:r>
            <a:endParaRPr lang="en-US" sz="3200" dirty="0">
              <a:latin typeface="Arial" panose="020B0604020202020204" pitchFamily="34" charset="0"/>
              <a:cs typeface="Arial" panose="020B0604020202020204" pitchFamily="34" charset="0"/>
            </a:endParaRPr>
          </a:p>
          <a:p>
            <a:pPr marL="0" marR="0" lvl="0" indent="0" algn="l" rtl="0">
              <a:spcBef>
                <a:spcPts val="0"/>
              </a:spcBef>
              <a:spcAft>
                <a:spcPts val="0"/>
              </a:spcAft>
              <a:buNone/>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0" marR="0" lvl="0" indent="0" algn="l" rtl="0">
              <a:spcBef>
                <a:spcPts val="0"/>
              </a:spcBef>
              <a:spcAft>
                <a:spcPts val="0"/>
              </a:spcAft>
              <a:buNone/>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0" marR="0" lvl="0" indent="0" algn="l" rtl="0">
              <a:spcBef>
                <a:spcPts val="0"/>
              </a:spcBef>
              <a:spcAft>
                <a:spcPts val="0"/>
              </a:spcAft>
              <a:buNone/>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0" marR="0" lvl="0" indent="0" algn="l" rtl="0">
              <a:spcBef>
                <a:spcPts val="0"/>
              </a:spcBef>
              <a:spcAft>
                <a:spcPts val="0"/>
              </a:spcAft>
              <a:buNone/>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0" marR="0" lvl="0" indent="0" algn="l" rtl="0">
              <a:spcBef>
                <a:spcPts val="0"/>
              </a:spcBef>
              <a:spcAft>
                <a:spcPts val="0"/>
              </a:spcAft>
              <a:buNone/>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0" marR="0" lvl="0" indent="0" algn="l" rtl="0">
              <a:spcBef>
                <a:spcPts val="0"/>
              </a:spcBef>
              <a:spcAft>
                <a:spcPts val="0"/>
              </a:spcAft>
              <a:buNone/>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0" marR="0" lvl="0" indent="0" algn="l" rtl="0">
              <a:spcBef>
                <a:spcPts val="0"/>
              </a:spcBef>
              <a:spcAft>
                <a:spcPts val="0"/>
              </a:spcAft>
              <a:buNone/>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lvl="1" fontAlgn="base"/>
            <a:endParaRPr lang="en-US" sz="3200" dirty="0">
              <a:latin typeface="Arial" panose="020B0604020202020204" pitchFamily="34" charset="0"/>
              <a:cs typeface="Arial" panose="020B0604020202020204" pitchFamily="34" charset="0"/>
            </a:endParaRPr>
          </a:p>
          <a:p>
            <a:pPr marL="457200" lvl="1" indent="-457200" fontAlgn="base">
              <a:buFont typeface="Arial" panose="020B0604020202020204" pitchFamily="34" charset="0"/>
              <a:buChar char="•"/>
            </a:pPr>
            <a:r>
              <a:rPr lang="en-US" sz="3200" dirty="0">
                <a:latin typeface="Arial" panose="020B0604020202020204" pitchFamily="34" charset="0"/>
                <a:cs typeface="Arial" panose="020B0604020202020204" pitchFamily="34" charset="0"/>
              </a:rPr>
              <a:t>Taken together, increased preference for music from one’s adolescence might, in part, reflect increased responsivity to &amp; connectivity of reward and auditory regions that persists across the lifespan</a:t>
            </a:r>
          </a:p>
          <a:p>
            <a:pPr marL="457200" lvl="1" indent="-457200" fontAlgn="base">
              <a:buFont typeface="Arial" panose="020B0604020202020204" pitchFamily="34" charset="0"/>
              <a:buChar char="•"/>
            </a:pPr>
            <a:r>
              <a:rPr lang="en-US" sz="3200" b="1" dirty="0">
                <a:latin typeface="Arial" panose="020B0604020202020204" pitchFamily="34" charset="0"/>
                <a:cs typeface="Arial" panose="020B0604020202020204" pitchFamily="34" charset="0"/>
              </a:rPr>
              <a:t>Hypothesis: </a:t>
            </a:r>
            <a:r>
              <a:rPr lang="en-US" sz="3200" dirty="0">
                <a:latin typeface="Arial" panose="020B0604020202020204" pitchFamily="34" charset="0"/>
                <a:cs typeface="Arial" panose="020B0604020202020204" pitchFamily="34" charset="0"/>
              </a:rPr>
              <a:t>Music first heard in listeners’ adolescence will show functional connectivity patterns that reflect this developmental trajectory</a:t>
            </a:r>
          </a:p>
          <a:p>
            <a:pPr marL="457200" lvl="1" indent="-457200" fontAlgn="base">
              <a:buFont typeface="Arial" panose="020B0604020202020204" pitchFamily="34" charset="0"/>
              <a:buChar char="•"/>
            </a:pPr>
            <a:endParaRPr lang="en-US" sz="3200" b="1" dirty="0">
              <a:latin typeface="Arial" panose="020B0604020202020204" pitchFamily="34" charset="0"/>
              <a:cs typeface="Arial" panose="020B0604020202020204" pitchFamily="34" charset="0"/>
            </a:endParaRPr>
          </a:p>
          <a:p>
            <a:pPr marL="457200" lvl="1" indent="-457200" fontAlgn="base">
              <a:buFont typeface="Arial" panose="020B0604020202020204" pitchFamily="34" charset="0"/>
              <a:buChar char="•"/>
            </a:pPr>
            <a:endParaRPr lang="en-US" sz="3200" b="1" dirty="0">
              <a:latin typeface="Arial" panose="020B0604020202020204" pitchFamily="34" charset="0"/>
              <a:cs typeface="Arial" panose="020B0604020202020204" pitchFamily="34" charset="0"/>
            </a:endParaRPr>
          </a:p>
          <a:p>
            <a:pPr marL="457200" lvl="1" indent="-457200" fontAlgn="base">
              <a:buFont typeface="Arial" panose="020B0604020202020204" pitchFamily="34" charset="0"/>
              <a:buChar char="•"/>
            </a:pPr>
            <a:endParaRPr lang="en-US" sz="3200" b="1" dirty="0">
              <a:latin typeface="Arial" panose="020B0604020202020204" pitchFamily="34" charset="0"/>
              <a:cs typeface="Arial" panose="020B0604020202020204" pitchFamily="34" charset="0"/>
            </a:endParaRPr>
          </a:p>
          <a:p>
            <a:pPr lvl="1" fontAlgn="base"/>
            <a:endParaRPr lang="en-US" sz="3200" b="1" dirty="0">
              <a:latin typeface="Arial" panose="020B0604020202020204" pitchFamily="34" charset="0"/>
              <a:cs typeface="Arial" panose="020B0604020202020204" pitchFamily="34" charset="0"/>
            </a:endParaRPr>
          </a:p>
          <a:p>
            <a:pPr marL="457200" lvl="1" indent="-457200" fontAlgn="base">
              <a:buFont typeface="Arial" panose="020B0604020202020204" pitchFamily="34" charset="0"/>
              <a:buChar char="•"/>
            </a:pPr>
            <a:r>
              <a:rPr lang="en-US" sz="3200" dirty="0">
                <a:solidFill>
                  <a:schemeClr val="dk1"/>
                </a:solidFill>
                <a:latin typeface="Arial" panose="020B0604020202020204" pitchFamily="34" charset="0"/>
                <a:ea typeface="Helvetica Neue"/>
                <a:cs typeface="Arial" panose="020B0604020202020204" pitchFamily="34" charset="0"/>
                <a:sym typeface="Helvetica Neue"/>
              </a:rPr>
              <a:t>18 cognitively healthy older adults (ages 54-89; </a:t>
            </a:r>
            <a:r>
              <a:rPr lang="en-US" sz="3200" i="1" dirty="0">
                <a:solidFill>
                  <a:schemeClr val="dk1"/>
                </a:solidFill>
                <a:latin typeface="Arial" panose="020B0604020202020204" pitchFamily="34" charset="0"/>
                <a:ea typeface="Helvetica Neue"/>
                <a:cs typeface="Arial" panose="020B0604020202020204" pitchFamily="34" charset="0"/>
                <a:sym typeface="Helvetica Neue"/>
              </a:rPr>
              <a:t>M</a:t>
            </a:r>
            <a:r>
              <a:rPr lang="en-US" sz="3200" dirty="0">
                <a:solidFill>
                  <a:schemeClr val="dk1"/>
                </a:solidFill>
                <a:latin typeface="Arial" panose="020B0604020202020204" pitchFamily="34" charset="0"/>
                <a:ea typeface="Helvetica Neue"/>
                <a:cs typeface="Arial" panose="020B0604020202020204" pitchFamily="34" charset="0"/>
                <a:sym typeface="Helvetica Neue"/>
              </a:rPr>
              <a:t>=66.6)</a:t>
            </a:r>
          </a:p>
          <a:p>
            <a:pPr marL="457200" lvl="1"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lvl="1"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lvl="1"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lvl="1"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lvl="1"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lvl="1"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lvl="1"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lvl="1"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lvl="1"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lvl="1" indent="-457200" fontAlgn="base">
              <a:buFont typeface="Arial" panose="020B0604020202020204" pitchFamily="34" charset="0"/>
              <a:buChar char="•"/>
            </a:pPr>
            <a:r>
              <a:rPr lang="en-US" sz="3200" dirty="0">
                <a:solidFill>
                  <a:schemeClr val="dk1"/>
                </a:solidFill>
                <a:latin typeface="Arial" panose="020B0604020202020204" pitchFamily="34" charset="0"/>
                <a:ea typeface="Helvetica Neue"/>
                <a:cs typeface="Arial" panose="020B0604020202020204" pitchFamily="34" charset="0"/>
                <a:sym typeface="Helvetica Neue"/>
              </a:rPr>
              <a:t>10/18 participants completed a follow-up interview in which they reported when they thought they first heard familiar clips</a:t>
            </a:r>
          </a:p>
          <a:p>
            <a:pPr marL="457200" lvl="1" indent="-457200" fontAlgn="base">
              <a:buFont typeface="Arial" panose="020B0604020202020204" pitchFamily="34" charset="0"/>
              <a:buChar char="•"/>
            </a:pPr>
            <a:r>
              <a:rPr lang="en-US" sz="3200" dirty="0">
                <a:solidFill>
                  <a:schemeClr val="dk1"/>
                </a:solidFill>
                <a:latin typeface="Arial" panose="020B0604020202020204" pitchFamily="34" charset="0"/>
                <a:ea typeface="Helvetica Neue"/>
                <a:cs typeface="Arial" panose="020B0604020202020204" pitchFamily="34" charset="0"/>
                <a:sym typeface="Helvetica Neue"/>
              </a:rPr>
              <a:t>Clips were categorized based on timing of exposure: </a:t>
            </a:r>
            <a:r>
              <a:rPr lang="en-US" sz="3200" dirty="0">
                <a:latin typeface="Arial" panose="020B0604020202020204" pitchFamily="34" charset="0"/>
                <a:cs typeface="Arial" panose="020B0604020202020204" pitchFamily="34" charset="0"/>
              </a:rPr>
              <a:t>childhood (0-11), adolescence (12-18), young adulthood (19-25), and adulthood (26-45) using self-reports &amp; Song-Specific Age (SSA)</a:t>
            </a: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lvl="1" indent="-457200" fontAlgn="base">
              <a:buFont typeface="Arial" panose="020B0604020202020204" pitchFamily="34" charset="0"/>
              <a:buChar char="•"/>
            </a:pPr>
            <a:endParaRPr lang="en-US" sz="3200" b="1" dirty="0">
              <a:latin typeface="Calibri" panose="020F0502020204030204" pitchFamily="34" charset="0"/>
              <a:cs typeface="Calibri" panose="020F0502020204030204" pitchFamily="34" charset="0"/>
            </a:endParaRPr>
          </a:p>
        </p:txBody>
      </p:sp>
      <p:pic>
        <p:nvPicPr>
          <p:cNvPr id="1034" name="Picture 10">
            <a:extLst>
              <a:ext uri="{FF2B5EF4-FFF2-40B4-BE49-F238E27FC236}">
                <a16:creationId xmlns:a16="http://schemas.microsoft.com/office/drawing/2014/main" id="{16E5CAB5-DCCF-E34B-BD79-B209AA02FF8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21891" y="20334307"/>
            <a:ext cx="7109050" cy="437237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81BFCB3D-1580-8D4E-B588-01BE42202DB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98820" y="16999113"/>
            <a:ext cx="8444001" cy="1843233"/>
          </a:xfrm>
          <a:prstGeom prst="rect">
            <a:avLst/>
          </a:prstGeom>
          <a:noFill/>
          <a:extLst>
            <a:ext uri="{909E8E84-426E-40DD-AFC4-6F175D3DCCD1}">
              <a14:hiddenFill xmlns:a14="http://schemas.microsoft.com/office/drawing/2010/main">
                <a:solidFill>
                  <a:srgbClr val="FFFFFF"/>
                </a:solidFill>
              </a14:hiddenFill>
            </a:ext>
          </a:extLst>
        </p:spPr>
      </p:pic>
      <p:sp>
        <p:nvSpPr>
          <p:cNvPr id="183" name="TextBox 182">
            <a:extLst>
              <a:ext uri="{FF2B5EF4-FFF2-40B4-BE49-F238E27FC236}">
                <a16:creationId xmlns:a16="http://schemas.microsoft.com/office/drawing/2014/main" id="{99D9395D-7BD1-3445-AB5E-2FB577C461C0}"/>
              </a:ext>
            </a:extLst>
          </p:cNvPr>
          <p:cNvSpPr txBox="1"/>
          <p:nvPr/>
        </p:nvSpPr>
        <p:spPr>
          <a:xfrm>
            <a:off x="18950842" y="21085269"/>
            <a:ext cx="6411877"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Young Adulthood (19-25):</a:t>
            </a:r>
          </a:p>
        </p:txBody>
      </p:sp>
      <p:sp>
        <p:nvSpPr>
          <p:cNvPr id="184" name="TextBox 183">
            <a:extLst>
              <a:ext uri="{FF2B5EF4-FFF2-40B4-BE49-F238E27FC236}">
                <a16:creationId xmlns:a16="http://schemas.microsoft.com/office/drawing/2014/main" id="{69913EBE-AD1B-6242-9B1C-0454DFE0625F}"/>
              </a:ext>
            </a:extLst>
          </p:cNvPr>
          <p:cNvSpPr txBox="1"/>
          <p:nvPr/>
        </p:nvSpPr>
        <p:spPr>
          <a:xfrm>
            <a:off x="19038106" y="18155123"/>
            <a:ext cx="4061741"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Adolescence (12-18):</a:t>
            </a:r>
          </a:p>
        </p:txBody>
      </p:sp>
      <p:pic>
        <p:nvPicPr>
          <p:cNvPr id="186" name="Picture 185" descr="A close-up of several coins&#10;&#10;Description automatically generated with low confidence">
            <a:extLst>
              <a:ext uri="{FF2B5EF4-FFF2-40B4-BE49-F238E27FC236}">
                <a16:creationId xmlns:a16="http://schemas.microsoft.com/office/drawing/2014/main" id="{D5B70534-6EF2-F848-8C58-9E5926570A65}"/>
              </a:ext>
            </a:extLst>
          </p:cNvPr>
          <p:cNvPicPr>
            <a:picLocks noChangeAspect="1"/>
          </p:cNvPicPr>
          <p:nvPr/>
        </p:nvPicPr>
        <p:blipFill>
          <a:blip r:embed="rId13"/>
          <a:stretch>
            <a:fillRect/>
          </a:stretch>
        </p:blipFill>
        <p:spPr>
          <a:xfrm>
            <a:off x="15432528" y="18638364"/>
            <a:ext cx="13135386" cy="2312343"/>
          </a:xfrm>
          <a:prstGeom prst="rect">
            <a:avLst/>
          </a:prstGeom>
        </p:spPr>
      </p:pic>
      <p:pic>
        <p:nvPicPr>
          <p:cNvPr id="187" name="Picture 186">
            <a:extLst>
              <a:ext uri="{FF2B5EF4-FFF2-40B4-BE49-F238E27FC236}">
                <a16:creationId xmlns:a16="http://schemas.microsoft.com/office/drawing/2014/main" id="{82BBCB9D-EE8B-444C-AB01-7799438543A7}"/>
              </a:ext>
            </a:extLst>
          </p:cNvPr>
          <p:cNvPicPr>
            <a:picLocks noChangeAspect="1"/>
          </p:cNvPicPr>
          <p:nvPr/>
        </p:nvPicPr>
        <p:blipFill>
          <a:blip r:embed="rId14"/>
          <a:stretch>
            <a:fillRect/>
          </a:stretch>
        </p:blipFill>
        <p:spPr>
          <a:xfrm>
            <a:off x="15459150" y="21655553"/>
            <a:ext cx="13135396" cy="2312343"/>
          </a:xfrm>
          <a:prstGeom prst="rect">
            <a:avLst/>
          </a:prstGeom>
        </p:spPr>
      </p:pic>
      <p:sp>
        <p:nvSpPr>
          <p:cNvPr id="30" name="TextBox 29">
            <a:extLst>
              <a:ext uri="{FF2B5EF4-FFF2-40B4-BE49-F238E27FC236}">
                <a16:creationId xmlns:a16="http://schemas.microsoft.com/office/drawing/2014/main" id="{F7358A4B-F7E5-5B40-B4C9-294F5CA4F402}"/>
              </a:ext>
            </a:extLst>
          </p:cNvPr>
          <p:cNvSpPr txBox="1"/>
          <p:nvPr/>
        </p:nvSpPr>
        <p:spPr>
          <a:xfrm>
            <a:off x="19601548" y="34405040"/>
            <a:ext cx="4061741"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Adolescence (12-18):</a:t>
            </a:r>
          </a:p>
        </p:txBody>
      </p:sp>
      <p:sp>
        <p:nvSpPr>
          <p:cNvPr id="34" name="Google Shape;165;p1">
            <a:extLst>
              <a:ext uri="{FF2B5EF4-FFF2-40B4-BE49-F238E27FC236}">
                <a16:creationId xmlns:a16="http://schemas.microsoft.com/office/drawing/2014/main" id="{5C757C0C-62F7-8C41-A6DB-74DFE04C8888}"/>
              </a:ext>
            </a:extLst>
          </p:cNvPr>
          <p:cNvSpPr/>
          <p:nvPr/>
        </p:nvSpPr>
        <p:spPr>
          <a:xfrm>
            <a:off x="29302709" y="6539574"/>
            <a:ext cx="13943033" cy="1394021"/>
          </a:xfrm>
          <a:prstGeom prst="rect">
            <a:avLst/>
          </a:prstGeom>
          <a:solidFill>
            <a:srgbClr val="9A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lvl="0" algn="ctr"/>
            <a:r>
              <a:rPr lang="en-US" sz="5200" b="1" dirty="0">
                <a:solidFill>
                  <a:schemeClr val="lt1"/>
                </a:solidFill>
                <a:latin typeface="Arial" panose="020B0604020202020204" pitchFamily="34" charset="0"/>
                <a:ea typeface="Helvetica Neue"/>
                <a:cs typeface="Arial" panose="020B0604020202020204" pitchFamily="34" charset="0"/>
                <a:sym typeface="Helvetica Neue"/>
              </a:rPr>
              <a:t>Auditory Network Seed-Based Connectivity</a:t>
            </a:r>
            <a:endParaRPr lang="en-US" sz="5200" dirty="0">
              <a:latin typeface="Arial" panose="020B0604020202020204" pitchFamily="34" charset="0"/>
              <a:cs typeface="Arial" panose="020B0604020202020204" pitchFamily="34" charset="0"/>
            </a:endParaRPr>
          </a:p>
        </p:txBody>
      </p:sp>
      <p:pic>
        <p:nvPicPr>
          <p:cNvPr id="36" name="Picture 35">
            <a:extLst>
              <a:ext uri="{FF2B5EF4-FFF2-40B4-BE49-F238E27FC236}">
                <a16:creationId xmlns:a16="http://schemas.microsoft.com/office/drawing/2014/main" id="{CE562D72-841E-704E-B7B1-9E8B04E2B0AF}"/>
              </a:ext>
            </a:extLst>
          </p:cNvPr>
          <p:cNvPicPr>
            <a:picLocks noChangeAspect="1"/>
          </p:cNvPicPr>
          <p:nvPr/>
        </p:nvPicPr>
        <p:blipFill>
          <a:blip r:embed="rId15"/>
          <a:stretch>
            <a:fillRect/>
          </a:stretch>
        </p:blipFill>
        <p:spPr>
          <a:xfrm>
            <a:off x="15256326" y="27199322"/>
            <a:ext cx="10494046" cy="1869942"/>
          </a:xfrm>
          <a:prstGeom prst="rect">
            <a:avLst/>
          </a:prstGeom>
        </p:spPr>
      </p:pic>
      <p:pic>
        <p:nvPicPr>
          <p:cNvPr id="37" name="Picture 36" descr="A picture containing tableware&#10;&#10;Description automatically generated">
            <a:extLst>
              <a:ext uri="{FF2B5EF4-FFF2-40B4-BE49-F238E27FC236}">
                <a16:creationId xmlns:a16="http://schemas.microsoft.com/office/drawing/2014/main" id="{FA7AD4F1-5A31-8C4A-BB16-712D3C87F21D}"/>
              </a:ext>
            </a:extLst>
          </p:cNvPr>
          <p:cNvPicPr>
            <a:picLocks noChangeAspect="1"/>
          </p:cNvPicPr>
          <p:nvPr/>
        </p:nvPicPr>
        <p:blipFill>
          <a:blip r:embed="rId16"/>
          <a:stretch>
            <a:fillRect/>
          </a:stretch>
        </p:blipFill>
        <p:spPr>
          <a:xfrm>
            <a:off x="15135566" y="29905537"/>
            <a:ext cx="10494046" cy="1869942"/>
          </a:xfrm>
          <a:prstGeom prst="rect">
            <a:avLst/>
          </a:prstGeom>
        </p:spPr>
      </p:pic>
      <p:sp>
        <p:nvSpPr>
          <p:cNvPr id="38" name="TextBox 37">
            <a:extLst>
              <a:ext uri="{FF2B5EF4-FFF2-40B4-BE49-F238E27FC236}">
                <a16:creationId xmlns:a16="http://schemas.microsoft.com/office/drawing/2014/main" id="{07990162-37B2-5B45-87A4-A12982E6F011}"/>
              </a:ext>
            </a:extLst>
          </p:cNvPr>
          <p:cNvSpPr txBox="1"/>
          <p:nvPr/>
        </p:nvSpPr>
        <p:spPr>
          <a:xfrm>
            <a:off x="19601547" y="29232484"/>
            <a:ext cx="4061741"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Adolescence (12-18):</a:t>
            </a:r>
          </a:p>
        </p:txBody>
      </p:sp>
      <p:sp>
        <p:nvSpPr>
          <p:cNvPr id="39" name="TextBox 38">
            <a:extLst>
              <a:ext uri="{FF2B5EF4-FFF2-40B4-BE49-F238E27FC236}">
                <a16:creationId xmlns:a16="http://schemas.microsoft.com/office/drawing/2014/main" id="{3754A838-5134-F64E-889F-28D596D8E22B}"/>
              </a:ext>
            </a:extLst>
          </p:cNvPr>
          <p:cNvSpPr txBox="1"/>
          <p:nvPr/>
        </p:nvSpPr>
        <p:spPr>
          <a:xfrm>
            <a:off x="19601549" y="26595698"/>
            <a:ext cx="4061741"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Childhood (0-11):</a:t>
            </a:r>
          </a:p>
        </p:txBody>
      </p:sp>
      <p:sp>
        <p:nvSpPr>
          <p:cNvPr id="40" name="Google Shape;168;p1">
            <a:extLst>
              <a:ext uri="{FF2B5EF4-FFF2-40B4-BE49-F238E27FC236}">
                <a16:creationId xmlns:a16="http://schemas.microsoft.com/office/drawing/2014/main" id="{BDD7C74E-36C0-484C-9E6E-ACDB29661F07}"/>
              </a:ext>
            </a:extLst>
          </p:cNvPr>
          <p:cNvSpPr txBox="1"/>
          <p:nvPr/>
        </p:nvSpPr>
        <p:spPr>
          <a:xfrm>
            <a:off x="15178139" y="32029569"/>
            <a:ext cx="10451473"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000"/>
              <a:buFont typeface="Arial"/>
              <a:buNone/>
            </a:pPr>
            <a:r>
              <a:rPr lang="en-US" sz="2000" dirty="0">
                <a:solidFill>
                  <a:srgbClr val="000000"/>
                </a:solidFill>
                <a:latin typeface="Arial" panose="020B0604020202020204" pitchFamily="34" charset="0"/>
                <a:ea typeface="Helvetica Neue"/>
                <a:cs typeface="Arial" panose="020B0604020202020204" pitchFamily="34" charset="0"/>
                <a:sym typeface="Helvetica Neue"/>
              </a:rPr>
              <a:t>Voxel Threshold: p-FDR corrected &lt;0.05; Cluster Threshold: p FDR-corrected &lt;0.05</a:t>
            </a:r>
          </a:p>
          <a:p>
            <a:pPr marL="0" marR="0" lvl="0" indent="0" algn="l" rtl="0">
              <a:spcBef>
                <a:spcPts val="0"/>
              </a:spcBef>
              <a:spcAft>
                <a:spcPts val="0"/>
              </a:spcAft>
              <a:buClr>
                <a:srgbClr val="000000"/>
              </a:buClr>
              <a:buSzPts val="2000"/>
              <a:buFont typeface="Arial"/>
              <a:buNone/>
            </a:pPr>
            <a:r>
              <a:rPr lang="en-US" sz="2000" dirty="0">
                <a:latin typeface="Arial" panose="020B0604020202020204" pitchFamily="34" charset="0"/>
                <a:ea typeface="Helvetica Neue"/>
                <a:cs typeface="Arial" panose="020B0604020202020204" pitchFamily="34" charset="0"/>
                <a:sym typeface="Helvetica Neue"/>
              </a:rPr>
              <a:t>Music from young adulthood  (19-25) and adulthood (26-45) did not survive corrections</a:t>
            </a:r>
            <a:endParaRPr dirty="0">
              <a:latin typeface="Arial" panose="020B0604020202020204" pitchFamily="34" charset="0"/>
              <a:cs typeface="Arial" panose="020B0604020202020204" pitchFamily="34" charset="0"/>
            </a:endParaRPr>
          </a:p>
        </p:txBody>
      </p:sp>
      <p:sp>
        <p:nvSpPr>
          <p:cNvPr id="41" name="Google Shape;166;p1">
            <a:extLst>
              <a:ext uri="{FF2B5EF4-FFF2-40B4-BE49-F238E27FC236}">
                <a16:creationId xmlns:a16="http://schemas.microsoft.com/office/drawing/2014/main" id="{C290B3F3-5084-A94E-A544-295543C01A81}"/>
              </a:ext>
            </a:extLst>
          </p:cNvPr>
          <p:cNvSpPr/>
          <p:nvPr/>
        </p:nvSpPr>
        <p:spPr>
          <a:xfrm>
            <a:off x="645458" y="27732665"/>
            <a:ext cx="13877365" cy="1410555"/>
          </a:xfrm>
          <a:prstGeom prst="rect">
            <a:avLst/>
          </a:prstGeom>
          <a:solidFill>
            <a:srgbClr val="9A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5200" b="1" dirty="0">
                <a:solidFill>
                  <a:schemeClr val="lt1"/>
                </a:solidFill>
                <a:latin typeface="Arial" panose="020B0604020202020204" pitchFamily="34" charset="0"/>
                <a:ea typeface="Helvetica Neue"/>
                <a:cs typeface="Arial" panose="020B0604020202020204" pitchFamily="34" charset="0"/>
                <a:sym typeface="Helvetica Neue"/>
              </a:rPr>
              <a:t>Methods</a:t>
            </a:r>
            <a:endParaRPr sz="5200" dirty="0">
              <a:latin typeface="Arial" panose="020B0604020202020204" pitchFamily="34" charset="0"/>
              <a:cs typeface="Arial" panose="020B0604020202020204" pitchFamily="34" charset="0"/>
            </a:endParaRPr>
          </a:p>
        </p:txBody>
      </p:sp>
      <p:pic>
        <p:nvPicPr>
          <p:cNvPr id="42" name="Picture 16">
            <a:extLst>
              <a:ext uri="{FF2B5EF4-FFF2-40B4-BE49-F238E27FC236}">
                <a16:creationId xmlns:a16="http://schemas.microsoft.com/office/drawing/2014/main" id="{B2713061-3153-A24A-928A-7410984E25BC}"/>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t="31980"/>
          <a:stretch/>
        </p:blipFill>
        <p:spPr bwMode="auto">
          <a:xfrm>
            <a:off x="791733" y="30184592"/>
            <a:ext cx="13121405" cy="4076403"/>
          </a:xfrm>
          <a:prstGeom prst="rect">
            <a:avLst/>
          </a:prstGeom>
          <a:noFill/>
          <a:extLst>
            <a:ext uri="{909E8E84-426E-40DD-AFC4-6F175D3DCCD1}">
              <a14:hiddenFill xmlns:a14="http://schemas.microsoft.com/office/drawing/2010/main">
                <a:solidFill>
                  <a:srgbClr val="FFFFFF"/>
                </a:solidFill>
              </a14:hiddenFill>
            </a:ext>
          </a:extLst>
        </p:spPr>
      </p:pic>
      <p:sp>
        <p:nvSpPr>
          <p:cNvPr id="43" name="Google Shape;166;p1">
            <a:extLst>
              <a:ext uri="{FF2B5EF4-FFF2-40B4-BE49-F238E27FC236}">
                <a16:creationId xmlns:a16="http://schemas.microsoft.com/office/drawing/2014/main" id="{B32CE840-4FF4-3F45-ABA6-C406798B2143}"/>
              </a:ext>
            </a:extLst>
          </p:cNvPr>
          <p:cNvSpPr/>
          <p:nvPr/>
        </p:nvSpPr>
        <p:spPr>
          <a:xfrm>
            <a:off x="15004042" y="6587047"/>
            <a:ext cx="13877365" cy="1410555"/>
          </a:xfrm>
          <a:prstGeom prst="rect">
            <a:avLst/>
          </a:prstGeom>
          <a:solidFill>
            <a:srgbClr val="9A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5200" b="1" dirty="0">
                <a:solidFill>
                  <a:schemeClr val="lt1"/>
                </a:solidFill>
                <a:latin typeface="Arial" panose="020B0604020202020204" pitchFamily="34" charset="0"/>
                <a:ea typeface="Helvetica Neue"/>
                <a:cs typeface="Arial" panose="020B0604020202020204" pitchFamily="34" charset="0"/>
                <a:sym typeface="Helvetica Neue"/>
              </a:rPr>
              <a:t>fMRI Data Acquisition &amp; Regions of Interest</a:t>
            </a:r>
            <a:endParaRPr sz="52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7022269-CE58-294C-8807-2DD84936586B}"/>
              </a:ext>
            </a:extLst>
          </p:cNvPr>
          <p:cNvPicPr>
            <a:picLocks noChangeAspect="1"/>
          </p:cNvPicPr>
          <p:nvPr/>
        </p:nvPicPr>
        <p:blipFill>
          <a:blip r:embed="rId18">
            <a:clrChange>
              <a:clrFrom>
                <a:srgbClr val="000000"/>
              </a:clrFrom>
              <a:clrTo>
                <a:srgbClr val="000000">
                  <a:alpha val="0"/>
                </a:srgbClr>
              </a:clrTo>
            </a:clrChange>
          </a:blip>
          <a:stretch>
            <a:fillRect/>
          </a:stretch>
        </p:blipFill>
        <p:spPr>
          <a:xfrm>
            <a:off x="22152298" y="13861542"/>
            <a:ext cx="4316596" cy="2416208"/>
          </a:xfrm>
          <a:prstGeom prst="rect">
            <a:avLst/>
          </a:prstGeom>
        </p:spPr>
      </p:pic>
      <p:pic>
        <p:nvPicPr>
          <p:cNvPr id="8" name="Picture 7">
            <a:extLst>
              <a:ext uri="{FF2B5EF4-FFF2-40B4-BE49-F238E27FC236}">
                <a16:creationId xmlns:a16="http://schemas.microsoft.com/office/drawing/2014/main" id="{35F2B172-A6CA-6D4C-AA1A-BBDF332C5779}"/>
              </a:ext>
            </a:extLst>
          </p:cNvPr>
          <p:cNvPicPr>
            <a:picLocks noChangeAspect="1"/>
          </p:cNvPicPr>
          <p:nvPr/>
        </p:nvPicPr>
        <p:blipFill>
          <a:blip r:embed="rId19">
            <a:clrChange>
              <a:clrFrom>
                <a:srgbClr val="000000"/>
              </a:clrFrom>
              <a:clrTo>
                <a:srgbClr val="000000">
                  <a:alpha val="0"/>
                </a:srgbClr>
              </a:clrTo>
            </a:clrChange>
          </a:blip>
          <a:stretch>
            <a:fillRect/>
          </a:stretch>
        </p:blipFill>
        <p:spPr>
          <a:xfrm>
            <a:off x="17422016" y="13863455"/>
            <a:ext cx="4289368" cy="2400967"/>
          </a:xfrm>
          <a:prstGeom prst="rect">
            <a:avLst/>
          </a:prstGeom>
        </p:spPr>
      </p:pic>
      <p:pic>
        <p:nvPicPr>
          <p:cNvPr id="11" name="Picture 10">
            <a:extLst>
              <a:ext uri="{FF2B5EF4-FFF2-40B4-BE49-F238E27FC236}">
                <a16:creationId xmlns:a16="http://schemas.microsoft.com/office/drawing/2014/main" id="{4BB25595-2C20-5B46-A398-2CE20AA29D53}"/>
              </a:ext>
            </a:extLst>
          </p:cNvPr>
          <p:cNvPicPr>
            <a:picLocks noChangeAspect="1"/>
          </p:cNvPicPr>
          <p:nvPr/>
        </p:nvPicPr>
        <p:blipFill>
          <a:blip r:embed="rId20">
            <a:clrChange>
              <a:clrFrom>
                <a:srgbClr val="000000"/>
              </a:clrFrom>
              <a:clrTo>
                <a:srgbClr val="000000">
                  <a:alpha val="0"/>
                </a:srgbClr>
              </a:clrTo>
            </a:clrChange>
          </a:blip>
          <a:stretch>
            <a:fillRect/>
          </a:stretch>
        </p:blipFill>
        <p:spPr>
          <a:xfrm>
            <a:off x="1291512" y="21125036"/>
            <a:ext cx="4986027" cy="2790920"/>
          </a:xfrm>
          <a:prstGeom prst="rect">
            <a:avLst/>
          </a:prstGeom>
        </p:spPr>
      </p:pic>
      <p:pic>
        <p:nvPicPr>
          <p:cNvPr id="17" name="Picture 16">
            <a:extLst>
              <a:ext uri="{FF2B5EF4-FFF2-40B4-BE49-F238E27FC236}">
                <a16:creationId xmlns:a16="http://schemas.microsoft.com/office/drawing/2014/main" id="{324D7974-6AAD-EE40-B6CD-315EF7FC5082}"/>
              </a:ext>
            </a:extLst>
          </p:cNvPr>
          <p:cNvPicPr>
            <a:picLocks noChangeAspect="1"/>
          </p:cNvPicPr>
          <p:nvPr/>
        </p:nvPicPr>
        <p:blipFill>
          <a:blip r:embed="rId21"/>
          <a:stretch>
            <a:fillRect/>
          </a:stretch>
        </p:blipFill>
        <p:spPr>
          <a:xfrm>
            <a:off x="3833723" y="11036595"/>
            <a:ext cx="6883821" cy="4380614"/>
          </a:xfrm>
          <a:prstGeom prst="rect">
            <a:avLst/>
          </a:prstGeom>
        </p:spPr>
      </p:pic>
      <p:sp>
        <p:nvSpPr>
          <p:cNvPr id="44" name="Google Shape;165;p1">
            <a:extLst>
              <a:ext uri="{FF2B5EF4-FFF2-40B4-BE49-F238E27FC236}">
                <a16:creationId xmlns:a16="http://schemas.microsoft.com/office/drawing/2014/main" id="{DE53BB4C-C034-A644-A7BC-F6C511C15C8C}"/>
              </a:ext>
            </a:extLst>
          </p:cNvPr>
          <p:cNvSpPr/>
          <p:nvPr/>
        </p:nvSpPr>
        <p:spPr>
          <a:xfrm>
            <a:off x="14971207" y="32834464"/>
            <a:ext cx="13943033" cy="1394021"/>
          </a:xfrm>
          <a:prstGeom prst="rect">
            <a:avLst/>
          </a:prstGeom>
          <a:solidFill>
            <a:srgbClr val="9A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lvl="0" algn="ctr"/>
            <a:r>
              <a:rPr lang="en-US" sz="5200" b="1" dirty="0" err="1">
                <a:solidFill>
                  <a:schemeClr val="lt1"/>
                </a:solidFill>
                <a:latin typeface="Arial" panose="020B0604020202020204" pitchFamily="34" charset="0"/>
                <a:ea typeface="Helvetica Neue"/>
                <a:cs typeface="Arial" panose="020B0604020202020204" pitchFamily="34" charset="0"/>
                <a:sym typeface="Helvetica Neue"/>
              </a:rPr>
              <a:t>mPFC</a:t>
            </a:r>
            <a:r>
              <a:rPr lang="en-US" sz="5200" b="1" dirty="0">
                <a:solidFill>
                  <a:schemeClr val="lt1"/>
                </a:solidFill>
                <a:latin typeface="Arial" panose="020B0604020202020204" pitchFamily="34" charset="0"/>
                <a:ea typeface="Helvetica Neue"/>
                <a:cs typeface="Arial" panose="020B0604020202020204" pitchFamily="34" charset="0"/>
                <a:sym typeface="Helvetica Neue"/>
              </a:rPr>
              <a:t> Seed-Based Connectivity</a:t>
            </a:r>
            <a:endParaRPr lang="en-US" sz="5200" dirty="0">
              <a:latin typeface="Arial" panose="020B0604020202020204" pitchFamily="34" charset="0"/>
              <a:cs typeface="Arial" panose="020B0604020202020204" pitchFamily="34" charset="0"/>
            </a:endParaRPr>
          </a:p>
        </p:txBody>
      </p:sp>
      <p:sp>
        <p:nvSpPr>
          <p:cNvPr id="45" name="Google Shape;168;p1">
            <a:extLst>
              <a:ext uri="{FF2B5EF4-FFF2-40B4-BE49-F238E27FC236}">
                <a16:creationId xmlns:a16="http://schemas.microsoft.com/office/drawing/2014/main" id="{5206588C-8F42-9A49-9435-F949F6199629}"/>
              </a:ext>
            </a:extLst>
          </p:cNvPr>
          <p:cNvSpPr txBox="1"/>
          <p:nvPr/>
        </p:nvSpPr>
        <p:spPr>
          <a:xfrm>
            <a:off x="15135566" y="37093657"/>
            <a:ext cx="14366068"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000"/>
              <a:buFont typeface="Arial"/>
              <a:buNone/>
            </a:pPr>
            <a:r>
              <a:rPr lang="en-US" sz="2000" dirty="0">
                <a:solidFill>
                  <a:srgbClr val="000000"/>
                </a:solidFill>
                <a:latin typeface="Arial" panose="020B0604020202020204" pitchFamily="34" charset="0"/>
                <a:ea typeface="Helvetica Neue"/>
                <a:cs typeface="Arial" panose="020B0604020202020204" pitchFamily="34" charset="0"/>
                <a:sym typeface="Helvetica Neue"/>
              </a:rPr>
              <a:t>Voxel Threshold: p FDR-corrected &lt;0.05; Cluster Threshold: p FDR-corrected &lt;0.05</a:t>
            </a:r>
          </a:p>
          <a:p>
            <a:pPr marL="0" marR="0" lvl="0" indent="0" algn="l" rtl="0">
              <a:spcBef>
                <a:spcPts val="0"/>
              </a:spcBef>
              <a:spcAft>
                <a:spcPts val="0"/>
              </a:spcAft>
              <a:buClr>
                <a:srgbClr val="000000"/>
              </a:buClr>
              <a:buSzPts val="2000"/>
              <a:buFont typeface="Arial"/>
              <a:buNone/>
            </a:pPr>
            <a:r>
              <a:rPr lang="en-US" sz="2000" dirty="0">
                <a:latin typeface="Arial" panose="020B0604020202020204" pitchFamily="34" charset="0"/>
                <a:ea typeface="Helvetica Neue"/>
                <a:cs typeface="Arial" panose="020B0604020202020204" pitchFamily="34" charset="0"/>
                <a:sym typeface="Helvetica Neue"/>
              </a:rPr>
              <a:t>Music from childhood (0-11), young adulthood (19-26), and adulthood (26-45) did not survive corrections</a:t>
            </a:r>
            <a:endParaRPr dirty="0">
              <a:latin typeface="Arial" panose="020B0604020202020204" pitchFamily="34" charset="0"/>
              <a:cs typeface="Arial" panose="020B0604020202020204" pitchFamily="34" charset="0"/>
            </a:endParaRPr>
          </a:p>
        </p:txBody>
      </p:sp>
      <p:pic>
        <p:nvPicPr>
          <p:cNvPr id="46" name="Picture 45">
            <a:extLst>
              <a:ext uri="{FF2B5EF4-FFF2-40B4-BE49-F238E27FC236}">
                <a16:creationId xmlns:a16="http://schemas.microsoft.com/office/drawing/2014/main" id="{90ED8432-F119-4A4C-ABC5-0B2403A32E87}"/>
              </a:ext>
            </a:extLst>
          </p:cNvPr>
          <p:cNvPicPr>
            <a:picLocks noChangeAspect="1"/>
          </p:cNvPicPr>
          <p:nvPr/>
        </p:nvPicPr>
        <p:blipFill>
          <a:blip r:embed="rId22"/>
          <a:stretch>
            <a:fillRect/>
          </a:stretch>
        </p:blipFill>
        <p:spPr>
          <a:xfrm>
            <a:off x="29544207" y="8541805"/>
            <a:ext cx="12894557" cy="2276856"/>
          </a:xfrm>
          <a:prstGeom prst="rect">
            <a:avLst/>
          </a:prstGeom>
        </p:spPr>
      </p:pic>
      <p:sp>
        <p:nvSpPr>
          <p:cNvPr id="47" name="TextBox 46">
            <a:extLst>
              <a:ext uri="{FF2B5EF4-FFF2-40B4-BE49-F238E27FC236}">
                <a16:creationId xmlns:a16="http://schemas.microsoft.com/office/drawing/2014/main" id="{BFBB3398-85FB-FA4E-8D73-6C5169B776C0}"/>
              </a:ext>
            </a:extLst>
          </p:cNvPr>
          <p:cNvSpPr txBox="1"/>
          <p:nvPr/>
        </p:nvSpPr>
        <p:spPr>
          <a:xfrm>
            <a:off x="33887583" y="8027172"/>
            <a:ext cx="4061741"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Childhood (0-11):</a:t>
            </a:r>
          </a:p>
        </p:txBody>
      </p:sp>
      <p:pic>
        <p:nvPicPr>
          <p:cNvPr id="49" name="Picture 48">
            <a:extLst>
              <a:ext uri="{FF2B5EF4-FFF2-40B4-BE49-F238E27FC236}">
                <a16:creationId xmlns:a16="http://schemas.microsoft.com/office/drawing/2014/main" id="{AACCAEC5-F4F8-E649-836D-8D7C3B78CB94}"/>
              </a:ext>
            </a:extLst>
          </p:cNvPr>
          <p:cNvPicPr>
            <a:picLocks noChangeAspect="1"/>
          </p:cNvPicPr>
          <p:nvPr/>
        </p:nvPicPr>
        <p:blipFill>
          <a:blip r:embed="rId23"/>
          <a:stretch>
            <a:fillRect/>
          </a:stretch>
        </p:blipFill>
        <p:spPr>
          <a:xfrm>
            <a:off x="29477931" y="11152602"/>
            <a:ext cx="12881046" cy="2274470"/>
          </a:xfrm>
          <a:prstGeom prst="rect">
            <a:avLst/>
          </a:prstGeom>
        </p:spPr>
      </p:pic>
      <p:sp>
        <p:nvSpPr>
          <p:cNvPr id="51" name="TextBox 50">
            <a:extLst>
              <a:ext uri="{FF2B5EF4-FFF2-40B4-BE49-F238E27FC236}">
                <a16:creationId xmlns:a16="http://schemas.microsoft.com/office/drawing/2014/main" id="{C86B6244-366B-0241-BD37-8A3884655469}"/>
              </a:ext>
            </a:extLst>
          </p:cNvPr>
          <p:cNvSpPr txBox="1"/>
          <p:nvPr/>
        </p:nvSpPr>
        <p:spPr>
          <a:xfrm>
            <a:off x="33491372" y="10693063"/>
            <a:ext cx="4061741"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Adolescence (12-18):</a:t>
            </a:r>
          </a:p>
        </p:txBody>
      </p:sp>
      <p:pic>
        <p:nvPicPr>
          <p:cNvPr id="52" name="Picture 51">
            <a:extLst>
              <a:ext uri="{FF2B5EF4-FFF2-40B4-BE49-F238E27FC236}">
                <a16:creationId xmlns:a16="http://schemas.microsoft.com/office/drawing/2014/main" id="{8BFF19F8-CCFE-2442-B8BA-0B2067B0F725}"/>
              </a:ext>
            </a:extLst>
          </p:cNvPr>
          <p:cNvPicPr>
            <a:picLocks noChangeAspect="1"/>
          </p:cNvPicPr>
          <p:nvPr/>
        </p:nvPicPr>
        <p:blipFill>
          <a:blip r:embed="rId24"/>
          <a:stretch>
            <a:fillRect/>
          </a:stretch>
        </p:blipFill>
        <p:spPr>
          <a:xfrm>
            <a:off x="29477931" y="13861541"/>
            <a:ext cx="12881046" cy="2274470"/>
          </a:xfrm>
          <a:prstGeom prst="rect">
            <a:avLst/>
          </a:prstGeom>
        </p:spPr>
      </p:pic>
      <p:sp>
        <p:nvSpPr>
          <p:cNvPr id="53" name="TextBox 52">
            <a:extLst>
              <a:ext uri="{FF2B5EF4-FFF2-40B4-BE49-F238E27FC236}">
                <a16:creationId xmlns:a16="http://schemas.microsoft.com/office/drawing/2014/main" id="{F6511C42-A5D1-BE4C-B9A8-E0F078A998DC}"/>
              </a:ext>
            </a:extLst>
          </p:cNvPr>
          <p:cNvSpPr txBox="1"/>
          <p:nvPr/>
        </p:nvSpPr>
        <p:spPr>
          <a:xfrm>
            <a:off x="33491372" y="13304378"/>
            <a:ext cx="6411877" cy="584775"/>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Young Adulthood (19-25):</a:t>
            </a:r>
          </a:p>
        </p:txBody>
      </p:sp>
      <p:sp>
        <p:nvSpPr>
          <p:cNvPr id="54" name="Google Shape;168;p1">
            <a:extLst>
              <a:ext uri="{FF2B5EF4-FFF2-40B4-BE49-F238E27FC236}">
                <a16:creationId xmlns:a16="http://schemas.microsoft.com/office/drawing/2014/main" id="{C84254FE-A767-C349-A349-52E4DAC59D7C}"/>
              </a:ext>
            </a:extLst>
          </p:cNvPr>
          <p:cNvSpPr txBox="1"/>
          <p:nvPr/>
        </p:nvSpPr>
        <p:spPr>
          <a:xfrm>
            <a:off x="29360668" y="16250672"/>
            <a:ext cx="14366068"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000"/>
              <a:buFont typeface="Arial"/>
              <a:buNone/>
            </a:pPr>
            <a:r>
              <a:rPr lang="en-US" sz="2000" dirty="0">
                <a:solidFill>
                  <a:srgbClr val="000000"/>
                </a:solidFill>
                <a:latin typeface="Arial" panose="020B0604020202020204" pitchFamily="34" charset="0"/>
                <a:ea typeface="Helvetica Neue"/>
                <a:cs typeface="Arial" panose="020B0604020202020204" pitchFamily="34" charset="0"/>
                <a:sym typeface="Helvetica Neue"/>
              </a:rPr>
              <a:t>Voxel Threshold: p FDR-corrected &lt;0.05; Cluster Threshold: p FDR-corrected &lt;0.05</a:t>
            </a:r>
          </a:p>
          <a:p>
            <a:pPr marL="0" marR="0" lvl="0" indent="0" algn="l" rtl="0">
              <a:spcBef>
                <a:spcPts val="0"/>
              </a:spcBef>
              <a:spcAft>
                <a:spcPts val="0"/>
              </a:spcAft>
              <a:buClr>
                <a:srgbClr val="000000"/>
              </a:buClr>
              <a:buSzPts val="2000"/>
              <a:buFont typeface="Arial"/>
              <a:buNone/>
            </a:pPr>
            <a:r>
              <a:rPr lang="en-US" sz="2000" dirty="0">
                <a:latin typeface="Arial" panose="020B0604020202020204" pitchFamily="34" charset="0"/>
                <a:ea typeface="Helvetica Neue"/>
                <a:cs typeface="Arial" panose="020B0604020202020204" pitchFamily="34" charset="0"/>
                <a:sym typeface="Helvetica Neue"/>
              </a:rPr>
              <a:t>Music from adulthood (26-45) did not survive corrections</a:t>
            </a:r>
            <a:endParaRPr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8042677-0810-7348-A0F2-EDB4CE6148A6}"/>
              </a:ext>
            </a:extLst>
          </p:cNvPr>
          <p:cNvPicPr>
            <a:picLocks noChangeAspect="1"/>
          </p:cNvPicPr>
          <p:nvPr/>
        </p:nvPicPr>
        <p:blipFill rotWithShape="1">
          <a:blip r:embed="rId25">
            <a:clrChange>
              <a:clrFrom>
                <a:srgbClr val="000000"/>
              </a:clrFrom>
              <a:clrTo>
                <a:srgbClr val="000000">
                  <a:alpha val="0"/>
                </a:srgbClr>
              </a:clrTo>
            </a:clrChange>
          </a:blip>
          <a:srcRect l="36806" t="1347" r="36806" b="-1347"/>
          <a:stretch/>
        </p:blipFill>
        <p:spPr>
          <a:xfrm>
            <a:off x="25994408" y="34610124"/>
            <a:ext cx="2599222" cy="2478761"/>
          </a:xfrm>
          <a:prstGeom prst="rect">
            <a:avLst/>
          </a:prstGeom>
        </p:spPr>
      </p:pic>
      <p:pic>
        <p:nvPicPr>
          <p:cNvPr id="6" name="Picture 5">
            <a:extLst>
              <a:ext uri="{FF2B5EF4-FFF2-40B4-BE49-F238E27FC236}">
                <a16:creationId xmlns:a16="http://schemas.microsoft.com/office/drawing/2014/main" id="{4A79A76A-5F7B-3C45-A870-281ABED6E25F}"/>
              </a:ext>
            </a:extLst>
          </p:cNvPr>
          <p:cNvPicPr>
            <a:picLocks noChangeAspect="1"/>
          </p:cNvPicPr>
          <p:nvPr/>
        </p:nvPicPr>
        <p:blipFill rotWithShape="1">
          <a:blip r:embed="rId26">
            <a:clrChange>
              <a:clrFrom>
                <a:srgbClr val="000000"/>
              </a:clrFrom>
              <a:clrTo>
                <a:srgbClr val="000000">
                  <a:alpha val="0"/>
                </a:srgbClr>
              </a:clrTo>
            </a:clrChange>
          </a:blip>
          <a:srcRect l="37969" t="869" r="37505" b="-869"/>
          <a:stretch/>
        </p:blipFill>
        <p:spPr>
          <a:xfrm>
            <a:off x="25779426" y="26885144"/>
            <a:ext cx="3214802" cy="3298609"/>
          </a:xfrm>
          <a:prstGeom prst="rect">
            <a:avLst/>
          </a:prstGeom>
        </p:spPr>
      </p:pic>
      <p:sp>
        <p:nvSpPr>
          <p:cNvPr id="7" name="Oval 6">
            <a:extLst>
              <a:ext uri="{FF2B5EF4-FFF2-40B4-BE49-F238E27FC236}">
                <a16:creationId xmlns:a16="http://schemas.microsoft.com/office/drawing/2014/main" id="{46D227AF-E425-D34B-AE37-0B804550843C}"/>
              </a:ext>
            </a:extLst>
          </p:cNvPr>
          <p:cNvSpPr/>
          <p:nvPr/>
        </p:nvSpPr>
        <p:spPr>
          <a:xfrm>
            <a:off x="25889309" y="30065654"/>
            <a:ext cx="1669308" cy="1525162"/>
          </a:xfrm>
          <a:prstGeom prst="ellipse">
            <a:avLst/>
          </a:prstGeom>
          <a:solidFill>
            <a:srgbClr val="6161E8">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F3442C8-6F6C-C64E-9359-98A61DA45E75}"/>
              </a:ext>
            </a:extLst>
          </p:cNvPr>
          <p:cNvSpPr/>
          <p:nvPr/>
        </p:nvSpPr>
        <p:spPr>
          <a:xfrm>
            <a:off x="27198260" y="30060882"/>
            <a:ext cx="1669308" cy="1525162"/>
          </a:xfrm>
          <a:prstGeom prst="ellipse">
            <a:avLst/>
          </a:prstGeom>
          <a:solidFill>
            <a:srgbClr val="F50005">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7DC4D7C-0B8A-DC4B-956D-F140A39251FC}"/>
              </a:ext>
            </a:extLst>
          </p:cNvPr>
          <p:cNvSpPr txBox="1"/>
          <p:nvPr/>
        </p:nvSpPr>
        <p:spPr>
          <a:xfrm>
            <a:off x="27619787" y="30661545"/>
            <a:ext cx="1463043" cy="323165"/>
          </a:xfrm>
          <a:prstGeom prst="rect">
            <a:avLst/>
          </a:prstGeom>
          <a:noFill/>
        </p:spPr>
        <p:txBody>
          <a:bodyPr wrap="square" rtlCol="0">
            <a:spAutoFit/>
          </a:bodyPr>
          <a:lstStyle/>
          <a:p>
            <a:r>
              <a:rPr lang="en-US" sz="1500" dirty="0">
                <a:latin typeface="Arial" panose="020B0604020202020204" pitchFamily="34" charset="0"/>
                <a:cs typeface="Arial" panose="020B0604020202020204" pitchFamily="34" charset="0"/>
              </a:rPr>
              <a:t>Adolescence</a:t>
            </a:r>
          </a:p>
        </p:txBody>
      </p:sp>
      <p:sp>
        <p:nvSpPr>
          <p:cNvPr id="56" name="TextBox 55">
            <a:extLst>
              <a:ext uri="{FF2B5EF4-FFF2-40B4-BE49-F238E27FC236}">
                <a16:creationId xmlns:a16="http://schemas.microsoft.com/office/drawing/2014/main" id="{098A1D83-8AAC-E143-844B-38026AFF2755}"/>
              </a:ext>
            </a:extLst>
          </p:cNvPr>
          <p:cNvSpPr txBox="1"/>
          <p:nvPr/>
        </p:nvSpPr>
        <p:spPr>
          <a:xfrm>
            <a:off x="26013675" y="30673936"/>
            <a:ext cx="1146000" cy="323165"/>
          </a:xfrm>
          <a:prstGeom prst="rect">
            <a:avLst/>
          </a:prstGeom>
          <a:noFill/>
        </p:spPr>
        <p:txBody>
          <a:bodyPr wrap="square" rtlCol="0">
            <a:spAutoFit/>
          </a:bodyPr>
          <a:lstStyle/>
          <a:p>
            <a:r>
              <a:rPr lang="en-US" sz="1500" dirty="0">
                <a:latin typeface="Arial" panose="020B0604020202020204" pitchFamily="34" charset="0"/>
                <a:cs typeface="Arial" panose="020B0604020202020204" pitchFamily="34" charset="0"/>
              </a:rPr>
              <a:t>Childhood</a:t>
            </a:r>
          </a:p>
        </p:txBody>
      </p:sp>
      <p:pic>
        <p:nvPicPr>
          <p:cNvPr id="13" name="Picture 12" descr="Chart, box and whisker chart&#10;&#10;Description automatically generated">
            <a:extLst>
              <a:ext uri="{FF2B5EF4-FFF2-40B4-BE49-F238E27FC236}">
                <a16:creationId xmlns:a16="http://schemas.microsoft.com/office/drawing/2014/main" id="{3E8FB29A-707A-8047-9B26-1C9BBB740C78}"/>
              </a:ext>
            </a:extLst>
          </p:cNvPr>
          <p:cNvPicPr>
            <a:picLocks noChangeAspect="1"/>
          </p:cNvPicPr>
          <p:nvPr/>
        </p:nvPicPr>
        <p:blipFill>
          <a:blip r:embed="rId27"/>
          <a:stretch>
            <a:fillRect/>
          </a:stretch>
        </p:blipFill>
        <p:spPr>
          <a:xfrm>
            <a:off x="32669792" y="22364688"/>
            <a:ext cx="7242240" cy="4608698"/>
          </a:xfrm>
          <a:prstGeom prst="rect">
            <a:avLst/>
          </a:prstGeom>
        </p:spPr>
      </p:pic>
      <p:pic>
        <p:nvPicPr>
          <p:cNvPr id="15" name="Picture 14">
            <a:extLst>
              <a:ext uri="{FF2B5EF4-FFF2-40B4-BE49-F238E27FC236}">
                <a16:creationId xmlns:a16="http://schemas.microsoft.com/office/drawing/2014/main" id="{F4473EDA-655E-A049-9F11-F4A466BCF805}"/>
              </a:ext>
            </a:extLst>
          </p:cNvPr>
          <p:cNvPicPr>
            <a:picLocks noChangeAspect="1"/>
          </p:cNvPicPr>
          <p:nvPr/>
        </p:nvPicPr>
        <p:blipFill>
          <a:blip r:embed="rId28"/>
          <a:stretch>
            <a:fillRect/>
          </a:stretch>
        </p:blipFill>
        <p:spPr>
          <a:xfrm>
            <a:off x="15259514" y="34955217"/>
            <a:ext cx="10852633" cy="1931485"/>
          </a:xfrm>
          <a:prstGeom prst="rect">
            <a:avLst/>
          </a:prstGeom>
        </p:spPr>
      </p:pic>
      <p:pic>
        <p:nvPicPr>
          <p:cNvPr id="26" name="Picture 25" descr="Bar chart&#10;&#10;Description automatically generated with medium confidence">
            <a:extLst>
              <a:ext uri="{FF2B5EF4-FFF2-40B4-BE49-F238E27FC236}">
                <a16:creationId xmlns:a16="http://schemas.microsoft.com/office/drawing/2014/main" id="{FE26E08E-B75A-284F-B237-DE217573AFFA}"/>
              </a:ext>
            </a:extLst>
          </p:cNvPr>
          <p:cNvPicPr>
            <a:picLocks noChangeAspect="1"/>
          </p:cNvPicPr>
          <p:nvPr/>
        </p:nvPicPr>
        <p:blipFill rotWithShape="1">
          <a:blip r:embed="rId29"/>
          <a:srcRect l="34515" t="26397" r="42962" b="63815"/>
          <a:stretch/>
        </p:blipFill>
        <p:spPr>
          <a:xfrm>
            <a:off x="25414821" y="24110672"/>
            <a:ext cx="2743200" cy="670031"/>
          </a:xfrm>
          <a:prstGeom prst="rect">
            <a:avLst/>
          </a:prstGeom>
        </p:spPr>
      </p:pic>
      <p:pic>
        <p:nvPicPr>
          <p:cNvPr id="28" name="Picture 27" descr="Graphical user interface, application&#10;&#10;Description automatically generated">
            <a:extLst>
              <a:ext uri="{FF2B5EF4-FFF2-40B4-BE49-F238E27FC236}">
                <a16:creationId xmlns:a16="http://schemas.microsoft.com/office/drawing/2014/main" id="{6FE7D6AB-886D-A543-87E0-3A8DE60FFACB}"/>
              </a:ext>
            </a:extLst>
          </p:cNvPr>
          <p:cNvPicPr>
            <a:picLocks noChangeAspect="1"/>
          </p:cNvPicPr>
          <p:nvPr/>
        </p:nvPicPr>
        <p:blipFill rotWithShape="1">
          <a:blip r:embed="rId30"/>
          <a:srcRect l="41484" t="18305" r="35277" b="72442"/>
          <a:stretch/>
        </p:blipFill>
        <p:spPr>
          <a:xfrm>
            <a:off x="25889309" y="36801122"/>
            <a:ext cx="2830285" cy="633403"/>
          </a:xfrm>
          <a:prstGeom prst="rect">
            <a:avLst/>
          </a:prstGeom>
        </p:spPr>
      </p:pic>
      <p:pic>
        <p:nvPicPr>
          <p:cNvPr id="3" name="Picture 2">
            <a:extLst>
              <a:ext uri="{FF2B5EF4-FFF2-40B4-BE49-F238E27FC236}">
                <a16:creationId xmlns:a16="http://schemas.microsoft.com/office/drawing/2014/main" id="{F44794A5-C7AA-5843-8018-A3736AA40683}"/>
              </a:ext>
            </a:extLst>
          </p:cNvPr>
          <p:cNvPicPr>
            <a:picLocks noChangeAspect="1"/>
          </p:cNvPicPr>
          <p:nvPr/>
        </p:nvPicPr>
        <p:blipFill rotWithShape="1">
          <a:blip r:embed="rId31"/>
          <a:srcRect t="5205" b="46332"/>
          <a:stretch/>
        </p:blipFill>
        <p:spPr>
          <a:xfrm>
            <a:off x="29799410" y="18757118"/>
            <a:ext cx="12983003" cy="353639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2429</TotalTime>
  <Words>1118</Words>
  <Application>Microsoft Macintosh PowerPoint</Application>
  <PresentationFormat>Custom</PresentationFormat>
  <Paragraphs>165</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Calibri</vt:lpstr>
      <vt:lpstr>Arial</vt:lpstr>
      <vt:lpstr>Helvetica Neue</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Nicholas Kathios</cp:lastModifiedBy>
  <cp:revision>35</cp:revision>
  <dcterms:created xsi:type="dcterms:W3CDTF">2021-02-08T14:55:12Z</dcterms:created>
  <dcterms:modified xsi:type="dcterms:W3CDTF">2022-04-13T04:02:12Z</dcterms:modified>
</cp:coreProperties>
</file>